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660" r:id="rId2"/>
    <p:sldMasterId id="2147483696" r:id="rId3"/>
    <p:sldMasterId id="2147483708" r:id="rId4"/>
    <p:sldMasterId id="2147483684" r:id="rId5"/>
    <p:sldMasterId id="2147483672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</p:sldMasterIdLst>
  <p:notesMasterIdLst>
    <p:notesMasterId r:id="rId45"/>
  </p:notesMasterIdLst>
  <p:sldIdLst>
    <p:sldId id="351" r:id="rId13"/>
    <p:sldId id="278" r:id="rId14"/>
    <p:sldId id="352" r:id="rId15"/>
    <p:sldId id="337" r:id="rId16"/>
    <p:sldId id="280" r:id="rId17"/>
    <p:sldId id="353" r:id="rId18"/>
    <p:sldId id="360" r:id="rId19"/>
    <p:sldId id="358" r:id="rId20"/>
    <p:sldId id="359" r:id="rId21"/>
    <p:sldId id="372" r:id="rId22"/>
    <p:sldId id="357" r:id="rId23"/>
    <p:sldId id="281" r:id="rId24"/>
    <p:sldId id="356" r:id="rId25"/>
    <p:sldId id="373" r:id="rId26"/>
    <p:sldId id="347" r:id="rId27"/>
    <p:sldId id="313" r:id="rId28"/>
    <p:sldId id="288" r:id="rId29"/>
    <p:sldId id="270" r:id="rId30"/>
    <p:sldId id="342" r:id="rId31"/>
    <p:sldId id="302" r:id="rId32"/>
    <p:sldId id="303" r:id="rId33"/>
    <p:sldId id="304" r:id="rId34"/>
    <p:sldId id="305" r:id="rId35"/>
    <p:sldId id="327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9020211-1770-40E3-AC0D-55C83F844E4D}">
          <p14:sldIdLst>
            <p14:sldId id="351"/>
          </p14:sldIdLst>
        </p14:section>
        <p14:section name="PbQ &amp; contexte" id="{45176337-A47F-4BD5-A0BA-8CDC6AE90FD9}">
          <p14:sldIdLst>
            <p14:sldId id="278"/>
            <p14:sldId id="352"/>
            <p14:sldId id="337"/>
          </p14:sldIdLst>
        </p14:section>
        <p14:section name="Méthodologie" id="{FBBDAF36-9827-4870-BEB1-F6CF0AE54CDE}">
          <p14:sldIdLst>
            <p14:sldId id="280"/>
            <p14:sldId id="353"/>
            <p14:sldId id="360"/>
            <p14:sldId id="358"/>
            <p14:sldId id="359"/>
            <p14:sldId id="372"/>
            <p14:sldId id="357"/>
            <p14:sldId id="281"/>
          </p14:sldIdLst>
        </p14:section>
        <p14:section name="Résultats" id="{1DAE350E-66EB-4479-A345-EE375C5F7F63}">
          <p14:sldIdLst>
            <p14:sldId id="356"/>
            <p14:sldId id="373"/>
            <p14:sldId id="347"/>
          </p14:sldIdLst>
        </p14:section>
        <p14:section name="Perspectives" id="{321B4D50-4995-4C8B-88D0-8083E00C0212}">
          <p14:sldIdLst>
            <p14:sldId id="313"/>
            <p14:sldId id="288"/>
          </p14:sldIdLst>
        </p14:section>
        <p14:section name="Fin" id="{9DC1E89F-6CE5-4091-B119-9CAB84F9B537}">
          <p14:sldIdLst>
            <p14:sldId id="270"/>
            <p14:sldId id="342"/>
          </p14:sldIdLst>
        </p14:section>
        <p14:section name="Questions" id="{D67ED56A-E645-48DB-8EFA-DA3DC997DDBD}">
          <p14:sldIdLst>
            <p14:sldId id="302"/>
            <p14:sldId id="303"/>
            <p14:sldId id="304"/>
            <p14:sldId id="305"/>
          </p14:sldIdLst>
        </p14:section>
        <p14:section name="Hyp 1" id="{0C74494F-3547-41EE-94E5-15417508C448}">
          <p14:sldIdLst>
            <p14:sldId id="327"/>
            <p14:sldId id="364"/>
            <p14:sldId id="365"/>
            <p14:sldId id="366"/>
            <p14:sldId id="367"/>
            <p14:sldId id="368"/>
          </p14:sldIdLst>
        </p14:section>
        <p14:section name="Hypothèse 2" id="{674F8664-AEC0-4F8C-9BDE-D66C50B84728}">
          <p14:sldIdLst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167"/>
    <a:srgbClr val="1E5646"/>
    <a:srgbClr val="D3D303"/>
    <a:srgbClr val="946230"/>
    <a:srgbClr val="E6E6E6"/>
    <a:srgbClr val="BF7F3F"/>
    <a:srgbClr val="A6DECE"/>
    <a:srgbClr val="FFFFFF"/>
    <a:srgbClr val="71CDB3"/>
    <a:srgbClr val="467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65818" autoAdjust="0"/>
  </p:normalViewPr>
  <p:slideViewPr>
    <p:cSldViewPr snapToGrid="0">
      <p:cViewPr varScale="1">
        <p:scale>
          <a:sx n="48" d="100"/>
          <a:sy n="48" d="100"/>
        </p:scale>
        <p:origin x="14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8814D-958B-4CDB-902C-0AB46287B5E1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91C93-1473-4E5C-AB87-6225E37F11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405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41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L’objectif</a:t>
            </a:r>
            <a:r>
              <a:rPr lang="fr-FR" baseline="0" dirty="0" smtClean="0"/>
              <a:t> ici a été de créer un jeu d’échantillons de calibration à partir d’un jeu de d’échantillons réels, dont la pollution aux </a:t>
            </a:r>
            <a:r>
              <a:rPr lang="fr-FR" baseline="0" dirty="0" err="1" smtClean="0"/>
              <a:t>HAPs</a:t>
            </a:r>
            <a:r>
              <a:rPr lang="fr-FR" baseline="0" dirty="0" smtClean="0"/>
              <a:t> est avérée et quantifiée par un laboratoire.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Sur 210 échantillons prélevés au total, seul 124 ont été envoyés en laboratoire. A partir de ces résultats, on a pu créer une matrice de dilution homogénéisée à partir d’échantillons de même ‘texture’ de sol, ayant une concentration à 0 mg/kg.</a:t>
            </a:r>
          </a:p>
          <a:p>
            <a:r>
              <a:rPr lang="fr-FR" baseline="0" dirty="0" smtClean="0"/>
              <a:t>On a également choisi des échantillons pollués à hauteur de 500 et 5000 mg/kg, pour prélever des quantités calculées au préalable, pour obtenir une matrice diluée de concentration théorique connue.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la gamme s’est fait autour d’un seuil réglementaire de remédiation des sols (50 mg/kg), et j’ai réalisé 3 réplicas afin de faciliter l’étape d’analyse des échantillons.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62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</a:t>
            </a:r>
            <a:r>
              <a:rPr lang="fr-FR" baseline="0" dirty="0" smtClean="0"/>
              <a:t> a décidé d’avoir une approche basée sur le principe de parcimonie, on a donc tenté d’obtenir des corrélations simples entre le signal de fluorescence et nos concentrations en HAP.</a:t>
            </a:r>
            <a:r>
              <a:rPr lang="fr-FR" dirty="0" smtClean="0">
                <a:solidFill>
                  <a:srgbClr val="1A4167"/>
                </a:solidFill>
              </a:rPr>
              <a:t> Pas de corrélations bandes spectrales, concentrations familles HAP, lourds moyens légers, etc.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dirty="0" smtClean="0"/>
              <a:t>A partir de nos analyses préliminaires à l’aide d’un spectrofluorimètre</a:t>
            </a:r>
            <a:r>
              <a:rPr lang="fr-FR" baseline="0" dirty="0" smtClean="0"/>
              <a:t> expérimentale de paillasse, on a pu émettre 2 hypothèses de départ, 2 pistes.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l’importance de l’information de la </a:t>
            </a:r>
            <a:r>
              <a:rPr lang="fr-FR" dirty="0" smtClean="0"/>
              <a:t>matrice/minéralogie et 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La répartition des HAP</a:t>
            </a:r>
            <a:r>
              <a:rPr lang="fr-FR" baseline="0" dirty="0" smtClean="0"/>
              <a:t> au sein de l’échantillon, qui se fait sous forme de </a:t>
            </a:r>
            <a:r>
              <a:rPr lang="fr-FR" dirty="0" smtClean="0"/>
              <a:t>pépites, ou d’agglomérats.</a:t>
            </a:r>
          </a:p>
          <a:p>
            <a:pPr marL="171450" indent="-171450">
              <a:buFontTx/>
              <a:buChar char="-"/>
            </a:pPr>
            <a:endParaRPr lang="fr-FR" dirty="0" smtClean="0"/>
          </a:p>
          <a:p>
            <a:r>
              <a:rPr lang="fr-FR" dirty="0" smtClean="0"/>
              <a:t>On a justifié que l’utilisation de la spectrofluorimétrie</a:t>
            </a:r>
            <a:r>
              <a:rPr lang="fr-FR" baseline="0" dirty="0" smtClean="0"/>
              <a:t> seule ne suffisait pas pour mettre en relation</a:t>
            </a:r>
          </a:p>
          <a:p>
            <a:r>
              <a:rPr lang="fr-FR" baseline="0" dirty="0" smtClean="0"/>
              <a:t>Un signal spectral et une concentration de HAP.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cause, probablement des effets de matrice sur le signal de fluorescence (extinction de fluorescence, quenching, …)</a:t>
            </a:r>
          </a:p>
          <a:p>
            <a:r>
              <a:rPr lang="fr-FR" baseline="0" dirty="0" smtClean="0"/>
              <a:t>Cela nous a poussé à établir une méthodologie de façon à :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Reproduire au mieux une cartographie manuelle de notre échantillon lors des analyses (pour l’effet pépite).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Classer nos échantillons selon 2 textures différentes, les échantillons de sables et ceux argilo-limoneux.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MINERALO AJOUTER vis-PIR POUR APPORTER DE L’INFORMATION SUPPLEMENTAIRE</a:t>
            </a:r>
          </a:p>
          <a:p>
            <a:r>
              <a:rPr lang="fr-FR" dirty="0" smtClean="0"/>
              <a:t>	&gt;</a:t>
            </a:r>
            <a:r>
              <a:rPr lang="fr-FR" baseline="0" dirty="0" smtClean="0"/>
              <a:t> intérêt fusion de données entres les 2 capteurs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86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prétraitements spectraux de base:</a:t>
            </a:r>
          </a:p>
          <a:p>
            <a:r>
              <a:rPr lang="fr-FR" dirty="0" smtClean="0"/>
              <a:t>Correction</a:t>
            </a:r>
            <a:r>
              <a:rPr lang="fr-FR" baseline="0" dirty="0" smtClean="0"/>
              <a:t> de la</a:t>
            </a:r>
            <a:r>
              <a:rPr lang="fr-FR" dirty="0" smtClean="0"/>
              <a:t> ligne de base (correction</a:t>
            </a:r>
            <a:r>
              <a:rPr lang="fr-FR" baseline="0" dirty="0" smtClean="0"/>
              <a:t> instrumentale)</a:t>
            </a:r>
          </a:p>
          <a:p>
            <a:r>
              <a:rPr lang="fr-FR" dirty="0" smtClean="0"/>
              <a:t>Lissage des spectres pour réduire un minimum le bruit (</a:t>
            </a:r>
            <a:r>
              <a:rPr lang="fr-FR" dirty="0" err="1" smtClean="0"/>
              <a:t>Savitzky-Golay</a:t>
            </a:r>
            <a:r>
              <a:rPr lang="fr-FR" dirty="0" smtClean="0"/>
              <a:t>)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trimming</a:t>
            </a:r>
            <a:r>
              <a:rPr lang="fr-FR" dirty="0" smtClean="0"/>
              <a:t> des spectres</a:t>
            </a:r>
            <a:r>
              <a:rPr lang="fr-FR" baseline="0" dirty="0" smtClean="0"/>
              <a:t> pour réduire la plage spectrale de la matrice étudiée.</a:t>
            </a:r>
          </a:p>
          <a:p>
            <a:endParaRPr lang="fr-FR" baseline="0" dirty="0" smtClean="0"/>
          </a:p>
          <a:p>
            <a:r>
              <a:rPr lang="fr-FR" dirty="0" smtClean="0"/>
              <a:t>Lors de</a:t>
            </a:r>
            <a:r>
              <a:rPr lang="fr-FR" baseline="0" dirty="0" smtClean="0"/>
              <a:t> l’analyse, des spectres outliers sont parfois acquis à cause du promontoire en plastique, un premier </a:t>
            </a:r>
            <a:r>
              <a:rPr lang="fr-FR" baseline="0" dirty="0" err="1" smtClean="0"/>
              <a:t>kmeans</a:t>
            </a:r>
            <a:r>
              <a:rPr lang="fr-FR" baseline="0" dirty="0" smtClean="0"/>
              <a:t> permet de s’en défaire majoritairement (à mon sens), et un second </a:t>
            </a:r>
            <a:r>
              <a:rPr lang="fr-FR" baseline="0" dirty="0" err="1" smtClean="0"/>
              <a:t>kmeans</a:t>
            </a:r>
            <a:r>
              <a:rPr lang="fr-FR" baseline="0" dirty="0" smtClean="0"/>
              <a:t> permet alors de détecter les spectres assimilés aux </a:t>
            </a:r>
            <a:r>
              <a:rPr lang="fr-FR" baseline="0" dirty="0" err="1" smtClean="0"/>
              <a:t>HAPs</a:t>
            </a:r>
            <a:r>
              <a:rPr lang="fr-FR" baseline="0" dirty="0" smtClean="0"/>
              <a:t>, et de les sommer pour les intégrer des les futurs modèles.</a:t>
            </a:r>
            <a:endParaRPr lang="fr-FR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5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fr-FR" dirty="0" smtClean="0">
                <a:solidFill>
                  <a:srgbClr val="1A4167"/>
                </a:solidFill>
              </a:rPr>
              <a:t>Modèles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>
                <a:solidFill>
                  <a:srgbClr val="1A4167"/>
                </a:solidFill>
              </a:rPr>
              <a:t>Crossvalidation</a:t>
            </a:r>
            <a:r>
              <a:rPr lang="fr-FR" baseline="0" dirty="0" smtClean="0">
                <a:solidFill>
                  <a:srgbClr val="1A4167"/>
                </a:solidFill>
              </a:rPr>
              <a:t> (‘</a:t>
            </a:r>
            <a:r>
              <a:rPr lang="fr-FR" baseline="0" dirty="0" err="1" smtClean="0">
                <a:solidFill>
                  <a:srgbClr val="1A4167"/>
                </a:solidFill>
              </a:rPr>
              <a:t>leave</a:t>
            </a:r>
            <a:r>
              <a:rPr lang="fr-FR" baseline="0" dirty="0" smtClean="0">
                <a:solidFill>
                  <a:srgbClr val="1A4167"/>
                </a:solidFill>
              </a:rPr>
              <a:t> one out’) car peu d’échantillons</a:t>
            </a:r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/>
              <a:t>Regression</a:t>
            </a:r>
            <a:r>
              <a:rPr lang="fr-FR" dirty="0" smtClean="0"/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</a:t>
            </a:r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smtClean="0"/>
              <a:t>Classification: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dirty="0" err="1" smtClean="0"/>
              <a:t>Knn</a:t>
            </a:r>
            <a:endParaRPr lang="en-GB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PLS-DA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LQA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Tree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15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fr-FR" dirty="0" smtClean="0">
                <a:solidFill>
                  <a:srgbClr val="1A4167"/>
                </a:solidFill>
              </a:rPr>
              <a:t>Modèles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>
                <a:solidFill>
                  <a:srgbClr val="1A4167"/>
                </a:solidFill>
              </a:rPr>
              <a:t>Crossvalidation</a:t>
            </a:r>
            <a:r>
              <a:rPr lang="fr-FR" baseline="0" dirty="0" smtClean="0">
                <a:solidFill>
                  <a:srgbClr val="1A4167"/>
                </a:solidFill>
              </a:rPr>
              <a:t> (‘</a:t>
            </a:r>
            <a:r>
              <a:rPr lang="fr-FR" baseline="0" dirty="0" err="1" smtClean="0">
                <a:solidFill>
                  <a:srgbClr val="1A4167"/>
                </a:solidFill>
              </a:rPr>
              <a:t>leave</a:t>
            </a:r>
            <a:r>
              <a:rPr lang="fr-FR" baseline="0" dirty="0" smtClean="0">
                <a:solidFill>
                  <a:srgbClr val="1A4167"/>
                </a:solidFill>
              </a:rPr>
              <a:t> one out’) car peu d’échantillons</a:t>
            </a:r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/>
              <a:t>Regression</a:t>
            </a:r>
            <a:r>
              <a:rPr lang="fr-FR" dirty="0" smtClean="0"/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13 niveaux de concentrations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Distribution inégale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Réduction</a:t>
            </a:r>
            <a:r>
              <a:rPr lang="fr-FR" baseline="0" dirty="0" smtClean="0"/>
              <a:t> des extrêmes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Mdl</a:t>
            </a:r>
            <a:r>
              <a:rPr lang="fr-FR" baseline="0" dirty="0" smtClean="0"/>
              <a:t> 2, 3 </a:t>
            </a:r>
            <a:r>
              <a:rPr lang="fr-FR" baseline="0" dirty="0" err="1" smtClean="0"/>
              <a:t>CPs</a:t>
            </a:r>
            <a:r>
              <a:rPr lang="fr-FR" baseline="0" dirty="0" smtClean="0"/>
              <a:t>, 11 niveaux (0-500), bon R&amp; cependant RMSE très élevé, rendant incohérentes les prédictions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baseline="0" dirty="0" err="1" smtClean="0"/>
              <a:t>Mdl</a:t>
            </a:r>
            <a:r>
              <a:rPr lang="fr-FR" baseline="0" dirty="0" smtClean="0"/>
              <a:t> 3, 2 </a:t>
            </a:r>
            <a:r>
              <a:rPr lang="fr-FR" baseline="0" dirty="0" err="1" smtClean="0"/>
              <a:t>CPs</a:t>
            </a:r>
            <a:r>
              <a:rPr lang="fr-FR" baseline="0" dirty="0" smtClean="0"/>
              <a:t>, 10 niveaux (10-500)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baseline="0" dirty="0" smtClean="0"/>
              <a:t>VIP score: 2 </a:t>
            </a:r>
            <a:r>
              <a:rPr lang="fr-FR" baseline="0" dirty="0" err="1" smtClean="0"/>
              <a:t>wl</a:t>
            </a:r>
            <a:r>
              <a:rPr lang="fr-FR" baseline="0" dirty="0" smtClean="0"/>
              <a:t> ressortent (390 et 430 nm), présentent dans la littérature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fr-FR" baseline="0" dirty="0" smtClean="0"/>
              <a:t>Plusieurs autres également mais ne correspondant à rien en terme de HAP.</a:t>
            </a: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smtClean="0"/>
              <a:t>Classification: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dirty="0" err="1" smtClean="0"/>
              <a:t>Knn</a:t>
            </a:r>
            <a:endParaRPr lang="en-GB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PLS-DA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LQA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Tree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10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fr-FR" dirty="0" smtClean="0">
                <a:solidFill>
                  <a:srgbClr val="1A4167"/>
                </a:solidFill>
              </a:rPr>
              <a:t>Modèles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>
                <a:solidFill>
                  <a:srgbClr val="1A4167"/>
                </a:solidFill>
              </a:rPr>
              <a:t>Crossvalidation</a:t>
            </a:r>
            <a:r>
              <a:rPr lang="fr-FR" baseline="0" dirty="0" smtClean="0">
                <a:solidFill>
                  <a:srgbClr val="1A4167"/>
                </a:solidFill>
              </a:rPr>
              <a:t> (‘</a:t>
            </a:r>
            <a:r>
              <a:rPr lang="fr-FR" baseline="0" dirty="0" err="1" smtClean="0">
                <a:solidFill>
                  <a:srgbClr val="1A4167"/>
                </a:solidFill>
              </a:rPr>
              <a:t>leave</a:t>
            </a:r>
            <a:r>
              <a:rPr lang="fr-FR" baseline="0" dirty="0" smtClean="0">
                <a:solidFill>
                  <a:srgbClr val="1A4167"/>
                </a:solidFill>
              </a:rPr>
              <a:t> one out’) car peu d’échantillons</a:t>
            </a:r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err="1" smtClean="0"/>
              <a:t>Regression</a:t>
            </a:r>
            <a:r>
              <a:rPr lang="fr-FR" dirty="0" smtClean="0"/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</a:t>
            </a:r>
          </a:p>
          <a:p>
            <a:pPr>
              <a:lnSpc>
                <a:spcPct val="150000"/>
              </a:lnSpc>
              <a:buFontTx/>
              <a:buNone/>
            </a:pPr>
            <a:endParaRPr lang="fr-FR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fr-FR" dirty="0" smtClean="0"/>
              <a:t>Classification: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dirty="0" err="1" smtClean="0"/>
              <a:t>Knn</a:t>
            </a:r>
            <a:endParaRPr lang="en-GB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PLS-DA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smtClean="0"/>
              <a:t>LQA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Tree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758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solidFill>
                  <a:srgbClr val="1E5646"/>
                </a:solidFill>
              </a:rPr>
              <a:t>Les perspectives sont encore nombreuses, cependant la thèse va bientôt se terminer et je dois penser à la rédaction.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>
              <a:solidFill>
                <a:srgbClr val="1E5646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solidFill>
                  <a:srgbClr val="1E5646"/>
                </a:solidFill>
              </a:rPr>
              <a:t>Le plus urgent reste à finir la séquence d’analyse des réplicas du jeu d’échantillons de calibration (3 réplicas par niveau de concentration).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solidFill>
                  <a:srgbClr val="1E5646"/>
                </a:solidFill>
              </a:rPr>
              <a:t>Puis les analyses du test set, comprenant 124 échantillons.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>
              <a:solidFill>
                <a:srgbClr val="1E5646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solidFill>
                  <a:srgbClr val="1E5646"/>
                </a:solidFill>
              </a:rPr>
              <a:t>Puis, lorsque le module d’analyse des déclins de fluorescence sera opérationnel, il sera important de compléter par les analyses en fluorescence résolues en temps, pour pouvoir peut-être ajouter des variables discriminatives des </a:t>
            </a:r>
            <a:r>
              <a:rPr lang="fr-FR" baseline="0" dirty="0" err="1" smtClean="0">
                <a:solidFill>
                  <a:srgbClr val="1E5646"/>
                </a:solidFill>
              </a:rPr>
              <a:t>HAPs</a:t>
            </a:r>
            <a:r>
              <a:rPr lang="fr-FR" baseline="0" dirty="0" smtClean="0">
                <a:solidFill>
                  <a:srgbClr val="1E5646"/>
                </a:solidFill>
              </a:rPr>
              <a:t> vis-à-vis de leur temps de décroissance de fluorescence.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>
              <a:solidFill>
                <a:srgbClr val="1E5646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>
              <a:solidFill>
                <a:srgbClr val="1E5646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>
              <a:solidFill>
                <a:srgbClr val="1E5646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28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Avec la spectroscopie</a:t>
            </a:r>
            <a:r>
              <a:rPr lang="fr-FR" baseline="0" dirty="0" smtClean="0"/>
              <a:t> de fluorescence -&gt; PBQ multi spectrale</a:t>
            </a:r>
          </a:p>
          <a:p>
            <a:r>
              <a:rPr lang="fr-FR" baseline="0" dirty="0" smtClean="0"/>
              <a:t>Fusion de donnée avec une autre spectroscopie pour apporter de l’information sur la matrice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XRF ou MIR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C’est donc sur la base de plusieurs</a:t>
            </a:r>
            <a:r>
              <a:rPr lang="fr-FR" baseline="0" dirty="0" smtClean="0"/>
              <a:t> publications</a:t>
            </a:r>
            <a:endParaRPr lang="en-GB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6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Théorie</a:t>
            </a:r>
            <a:r>
              <a:rPr lang="fr-FR" baseline="0" dirty="0" smtClean="0"/>
              <a:t> rapide fusion de donnée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: on colle les 2 blocs de données et on fait un modèle à partir de la nouvelle matrice</a:t>
            </a:r>
          </a:p>
          <a:p>
            <a:r>
              <a:rPr lang="fr-FR" baseline="0" dirty="0" err="1" smtClean="0"/>
              <a:t>Mid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: on extrait les variables de chacun des blocs pour ensuite les fusionner entre elles et créer un modèle</a:t>
            </a:r>
          </a:p>
          <a:p>
            <a:r>
              <a:rPr lang="fr-FR" baseline="0" dirty="0" smtClean="0"/>
              <a:t>High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: chaque bloc de donnée subit un modèle ou une transformation avant de fusionner les blocs pour effectuer un modèle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5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 smtClean="0"/>
              <a:t>(</a:t>
            </a:r>
            <a:r>
              <a:rPr lang="fr-FR" sz="2400" dirty="0" err="1" smtClean="0"/>
              <a:t>correlation</a:t>
            </a:r>
            <a:r>
              <a:rPr lang="fr-FR" sz="2400" dirty="0" smtClean="0"/>
              <a:t> </a:t>
            </a:r>
            <a:r>
              <a:rPr lang="fr-FR" sz="2400" dirty="0" err="1" smtClean="0"/>
              <a:t>circle</a:t>
            </a:r>
            <a:r>
              <a:rPr lang="fr-FR" sz="240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smtClean="0">
                <a:solidFill>
                  <a:srgbClr val="1A4167"/>
                </a:solidFill>
              </a:rPr>
              <a:t>55,7% de la variabilité expliqué</a:t>
            </a:r>
          </a:p>
          <a:p>
            <a:r>
              <a:rPr lang="fr-FR" sz="2400" dirty="0" smtClean="0"/>
              <a:t>3 </a:t>
            </a:r>
            <a:r>
              <a:rPr lang="fr-FR" sz="2400" dirty="0" err="1" smtClean="0"/>
              <a:t>CPs</a:t>
            </a:r>
            <a:endParaRPr lang="fr-FR" sz="2400" dirty="0" smtClean="0"/>
          </a:p>
          <a:p>
            <a:endParaRPr lang="fr-FR" sz="24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smtClean="0"/>
              <a:t>La 1</a:t>
            </a:r>
            <a:r>
              <a:rPr lang="fr-FR" sz="2400" baseline="30000" dirty="0" smtClean="0"/>
              <a:t>ère</a:t>
            </a:r>
            <a:r>
              <a:rPr lang="fr-FR" sz="2400" dirty="0" smtClean="0"/>
              <a:t> CP explique 24,6%</a:t>
            </a:r>
            <a:r>
              <a:rPr lang="fr-FR" sz="2400" baseline="0" dirty="0" smtClean="0"/>
              <a:t> de la variabilité, et permet d’isoler les variables </a:t>
            </a:r>
            <a:r>
              <a:rPr lang="fr-FR" sz="2133" dirty="0" smtClean="0">
                <a:solidFill>
                  <a:srgbClr val="FF9900"/>
                </a:solidFill>
              </a:rPr>
              <a:t>Fe, </a:t>
            </a:r>
            <a:r>
              <a:rPr lang="fr-FR" sz="2133" b="1" dirty="0" smtClean="0">
                <a:solidFill>
                  <a:srgbClr val="FF9900"/>
                </a:solidFill>
              </a:rPr>
              <a:t>Ca</a:t>
            </a:r>
            <a:r>
              <a:rPr lang="fr-FR" sz="2133" dirty="0" smtClean="0">
                <a:solidFill>
                  <a:srgbClr val="FF9900"/>
                </a:solidFill>
              </a:rPr>
              <a:t>, P, S, Mg, Mn</a:t>
            </a:r>
            <a:endParaRPr lang="fr-FR" sz="240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smtClean="0"/>
              <a:t>Ainsi</a:t>
            </a:r>
            <a:r>
              <a:rPr lang="fr-FR" sz="2400" baseline="0" dirty="0" smtClean="0"/>
              <a:t> que la variable </a:t>
            </a:r>
            <a:r>
              <a:rPr lang="fr-FR" sz="2133" b="1" dirty="0" smtClean="0">
                <a:solidFill>
                  <a:srgbClr val="075E68"/>
                </a:solidFill>
              </a:rPr>
              <a:t>Si.</a:t>
            </a:r>
            <a:endParaRPr lang="en-GB" sz="24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smtClean="0"/>
              <a:t>La 3</a:t>
            </a:r>
            <a:r>
              <a:rPr lang="fr-FR" sz="2400" baseline="30000" dirty="0" smtClean="0"/>
              <a:t>ème</a:t>
            </a:r>
            <a:r>
              <a:rPr lang="fr-FR" sz="2400" baseline="0" dirty="0" smtClean="0"/>
              <a:t> </a:t>
            </a:r>
            <a:r>
              <a:rPr lang="fr-FR" sz="2400" dirty="0" smtClean="0"/>
              <a:t>CP explique 22,7%</a:t>
            </a:r>
            <a:r>
              <a:rPr lang="fr-FR" sz="2400" baseline="0" dirty="0" smtClean="0"/>
              <a:t> de la variabilité, et permet d’isoler les variables </a:t>
            </a:r>
            <a:r>
              <a:rPr lang="fr-FR" sz="2133" b="1" dirty="0" smtClean="0">
                <a:solidFill>
                  <a:srgbClr val="95BC4A"/>
                </a:solidFill>
              </a:rPr>
              <a:t>Al, 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37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 un peu de contexte, je suis en thèse au laboratoire EDYTEM (Environnements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DYnamiques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TErritoires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Montagne (UMR 5204) dans l’équipe Zone Critique (enveloppe superficielle de la terre entre l’atmosphère et la lithosphère)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en parallèle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un bureau d’étude de diagnostic de sites et sols pollués, dans la région Auvergne-Rhône-Alpes.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913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Feff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 sommant le signal de fluorescence par spectre (l’air sous la courbe), on obtient une variable unitaire (1x1) que l’on appellera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Feff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Fluorescence efficace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classe donc cette variable pour chaque échantillon, de manière descendante, et on observe les points d’inflexion dans la pente de la valeur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Feff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points d’inflexion correspondent à des changements forts d’intensité de fluorescence des spectres,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passe d’un spectre d’un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fluorophore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émettant un signal de fluorescence important à un spectre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fluorophore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émettant un signal faible). Lorsque que le second point d’inflexion dépasse la valeur de 70 spectres retenus comme pépites, on choisit alors le premier point d’inflexion de la courbe 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1A4167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3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Parmi</a:t>
            </a:r>
            <a:r>
              <a:rPr lang="fr-FR" sz="1200" baseline="0" dirty="0" smtClean="0">
                <a:solidFill>
                  <a:srgbClr val="1A4167"/>
                </a:solidFill>
              </a:rPr>
              <a:t> les polluants organiques persistants, la classe de polluants visés ici sont les HAP (hydrocarbures Aromatiques Polycycliques), polluants organiques persistants, toxiques, cancérigènes, mutagènes.</a:t>
            </a: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Pourquoi le LIF n’est que très peu utilisé de manière générale ?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Pourquoi </a:t>
            </a:r>
            <a:r>
              <a:rPr lang="fr-FR" sz="1200" dirty="0" err="1" smtClean="0">
                <a:solidFill>
                  <a:srgbClr val="1A4167"/>
                </a:solidFill>
              </a:rPr>
              <a:t>spectro</a:t>
            </a:r>
            <a:r>
              <a:rPr lang="fr-FR" sz="1200" dirty="0" smtClean="0">
                <a:solidFill>
                  <a:srgbClr val="1A4167"/>
                </a:solidFill>
              </a:rPr>
              <a:t> LIF ? Aromaticité HAP, va nous permettre de discriminer les HAP particulièrement.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Cependant</a:t>
            </a:r>
            <a:r>
              <a:rPr lang="fr-FR" sz="1200" baseline="0" dirty="0" smtClean="0">
                <a:solidFill>
                  <a:srgbClr val="1A4167"/>
                </a:solidFill>
              </a:rPr>
              <a:t> des biais apparaissent dès lors, en effet on observe probablement plus de classes de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HAPs</a:t>
            </a:r>
            <a:r>
              <a:rPr lang="fr-FR" sz="1200" baseline="0" dirty="0" smtClean="0">
                <a:solidFill>
                  <a:srgbClr val="1A4167"/>
                </a:solidFill>
              </a:rPr>
              <a:t> (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souffrés</a:t>
            </a:r>
            <a:r>
              <a:rPr lang="fr-FR" sz="1200" baseline="0" dirty="0" smtClean="0">
                <a:solidFill>
                  <a:srgbClr val="1A4167"/>
                </a:solidFill>
              </a:rPr>
              <a:t>,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méthylés</a:t>
            </a:r>
            <a:r>
              <a:rPr lang="fr-FR" sz="1200" baseline="0" dirty="0" smtClean="0">
                <a:solidFill>
                  <a:srgbClr val="1A4167"/>
                </a:solidFill>
              </a:rPr>
              <a:t>,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etc</a:t>
            </a:r>
            <a:r>
              <a:rPr lang="fr-FR" sz="1200" baseline="0" dirty="0" smtClean="0">
                <a:solidFill>
                  <a:srgbClr val="1A4167"/>
                </a:solidFill>
              </a:rPr>
              <a:t>) que les 16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HAPs</a:t>
            </a:r>
            <a:r>
              <a:rPr lang="fr-FR" sz="1200" baseline="0" dirty="0" smtClean="0">
                <a:solidFill>
                  <a:srgbClr val="1A4167"/>
                </a:solidFill>
              </a:rPr>
              <a:t> prioritaires classés par l’US EPA,</a:t>
            </a: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Matrice naturelle des</a:t>
            </a:r>
            <a:r>
              <a:rPr lang="fr-FR" sz="1200" baseline="0" dirty="0" smtClean="0">
                <a:solidFill>
                  <a:srgbClr val="1A4167"/>
                </a:solidFill>
              </a:rPr>
              <a:t> sols: constitution</a:t>
            </a:r>
            <a:r>
              <a:rPr lang="fr-FR" sz="1200" dirty="0" smtClean="0">
                <a:solidFill>
                  <a:srgbClr val="1A4167"/>
                </a:solidFill>
              </a:rPr>
              <a:t> complexe, on a des </a:t>
            </a:r>
            <a:r>
              <a:rPr lang="fr-FR" sz="1200" b="1" dirty="0" smtClean="0">
                <a:solidFill>
                  <a:srgbClr val="1A4167"/>
                </a:solidFill>
              </a:rPr>
              <a:t>minéraux, de la matière organique, de l’eau. Elle pose différents problèmes.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1" dirty="0" smtClean="0">
                <a:solidFill>
                  <a:srgbClr val="1A4167"/>
                </a:solidFill>
              </a:rPr>
              <a:t>Sens</a:t>
            </a:r>
            <a:r>
              <a:rPr lang="fr-FR" sz="1200" b="1" baseline="0" dirty="0" smtClean="0">
                <a:solidFill>
                  <a:srgbClr val="1A4167"/>
                </a:solidFill>
              </a:rPr>
              <a:t> pédologique: interférence carbonates (MIR).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1" baseline="0" dirty="0" smtClean="0">
                <a:solidFill>
                  <a:srgbClr val="1A4167"/>
                </a:solidFill>
              </a:rPr>
              <a:t>Minérale: interférences physique (taille des grains) et minéralogique.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1" baseline="0" dirty="0" smtClean="0">
                <a:solidFill>
                  <a:srgbClr val="1A4167"/>
                </a:solidFill>
              </a:rPr>
              <a:t>Matrice inhomogène: dénombrement/extraction de l’information relative aux </a:t>
            </a:r>
            <a:r>
              <a:rPr lang="fr-FR" sz="1200" b="1" baseline="0" dirty="0" err="1" smtClean="0">
                <a:solidFill>
                  <a:srgbClr val="1A4167"/>
                </a:solidFill>
              </a:rPr>
              <a:t>HAPs</a:t>
            </a:r>
            <a:r>
              <a:rPr lang="fr-FR" sz="1200" b="1" baseline="0" dirty="0" smtClean="0">
                <a:solidFill>
                  <a:srgbClr val="1A4167"/>
                </a:solidFill>
              </a:rPr>
              <a:t>,</a:t>
            </a:r>
            <a:endParaRPr lang="fr-FR" sz="1200" b="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Différente</a:t>
            </a:r>
            <a:r>
              <a:rPr lang="fr-FR" sz="1200" baseline="0" dirty="0" smtClean="0">
                <a:solidFill>
                  <a:srgbClr val="1A4167"/>
                </a:solidFill>
              </a:rPr>
              <a:t> des matrices de constitution contrôlée où des études ont prouvée que l’étude des HAP pouvait fonctionner.</a:t>
            </a: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Chimiométrie permet d’entrer dans un environnement contrôlé et d’ouvrir ces verrous.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Au niveau du signal de spectroscopie, on va</a:t>
            </a:r>
            <a:r>
              <a:rPr lang="fr-FR" sz="1200" baseline="0" dirty="0" smtClean="0">
                <a:solidFill>
                  <a:srgbClr val="1A4167"/>
                </a:solidFill>
              </a:rPr>
              <a:t> retrouver des effets qui vont pouvoir influer sur notre signal d’émission de fluorescence. On parle de </a:t>
            </a:r>
            <a:endParaRPr lang="fr-FR" sz="2400" dirty="0" smtClean="0">
              <a:solidFill>
                <a:srgbClr val="1A4167"/>
              </a:solidFill>
            </a:endParaRPr>
          </a:p>
          <a:p>
            <a:pPr lvl="1">
              <a:buFontTx/>
              <a:buChar char="-"/>
            </a:pPr>
            <a:r>
              <a:rPr lang="fr-FR" sz="1800" dirty="0" err="1" smtClean="0">
                <a:solidFill>
                  <a:srgbClr val="1A4167"/>
                </a:solidFill>
              </a:rPr>
              <a:t>Blinding</a:t>
            </a:r>
            <a:r>
              <a:rPr lang="fr-FR" sz="1800" dirty="0" smtClean="0">
                <a:solidFill>
                  <a:srgbClr val="1A4167"/>
                </a:solidFill>
              </a:rPr>
              <a:t>, Quenching, </a:t>
            </a:r>
            <a:r>
              <a:rPr lang="fr-FR" sz="1800" dirty="0" err="1" smtClean="0">
                <a:solidFill>
                  <a:srgbClr val="1A4167"/>
                </a:solidFill>
              </a:rPr>
              <a:t>Bleaching</a:t>
            </a:r>
            <a:r>
              <a:rPr lang="fr-FR" sz="1800" dirty="0" smtClean="0">
                <a:solidFill>
                  <a:srgbClr val="1A4167"/>
                </a:solidFill>
              </a:rPr>
              <a:t>, Filtre Interne…</a:t>
            </a:r>
            <a:endParaRPr lang="fr-FR" sz="2400" dirty="0" smtClean="0">
              <a:solidFill>
                <a:srgbClr val="1A4167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1A4167"/>
                </a:solidFill>
              </a:rPr>
              <a:t>Pour éviter certains de ces effets (Quenching,</a:t>
            </a:r>
            <a:r>
              <a:rPr lang="fr-FR" sz="1200" baseline="0" dirty="0" smtClean="0">
                <a:solidFill>
                  <a:srgbClr val="1A4167"/>
                </a:solidFill>
              </a:rPr>
              <a:t> filtre interne)</a:t>
            </a:r>
            <a:r>
              <a:rPr lang="fr-FR" sz="1200" dirty="0" smtClean="0">
                <a:solidFill>
                  <a:srgbClr val="1A4167"/>
                </a:solidFill>
              </a:rPr>
              <a:t>, on va effectuer</a:t>
            </a:r>
            <a:r>
              <a:rPr lang="fr-FR" sz="1200" baseline="0" dirty="0" smtClean="0">
                <a:solidFill>
                  <a:srgbClr val="1A4167"/>
                </a:solidFill>
              </a:rPr>
              <a:t> une sélection de variables supervisée.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aseline="0" dirty="0" smtClean="0">
                <a:solidFill>
                  <a:srgbClr val="1A4167"/>
                </a:solidFill>
              </a:rPr>
              <a:t>Pour le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blinding</a:t>
            </a:r>
            <a:r>
              <a:rPr lang="fr-FR" sz="1200" baseline="0" dirty="0" smtClean="0">
                <a:solidFill>
                  <a:srgbClr val="1A4167"/>
                </a:solidFill>
              </a:rPr>
              <a:t> et le </a:t>
            </a:r>
            <a:r>
              <a:rPr lang="fr-FR" sz="1200" baseline="0" dirty="0" err="1" smtClean="0">
                <a:solidFill>
                  <a:srgbClr val="1A4167"/>
                </a:solidFill>
              </a:rPr>
              <a:t>bleaching</a:t>
            </a:r>
            <a:r>
              <a:rPr lang="fr-FR" sz="1200" baseline="0" dirty="0" smtClean="0">
                <a:solidFill>
                  <a:srgbClr val="1A4167"/>
                </a:solidFill>
              </a:rPr>
              <a:t>….</a:t>
            </a:r>
            <a:endParaRPr lang="fr-FR" sz="1200" dirty="0" smtClean="0">
              <a:solidFill>
                <a:srgbClr val="1A416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spectre</a:t>
            </a:r>
            <a:r>
              <a:rPr lang="fr-FR" baseline="0" dirty="0" smtClean="0"/>
              <a:t> de fluorescence présente des longueur d’onde relativement colinéaire</a:t>
            </a:r>
          </a:p>
          <a:p>
            <a:r>
              <a:rPr lang="fr-FR" baseline="0" dirty="0" smtClean="0"/>
              <a:t>-&gt; nécessité de faire de la réduction de variable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 fluorescence, il est d’usage de sélectionner des bandes spectrales correspondants à des pics d’émission de fluorescences des cibles d’intérêts.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Suite à un travail de revue de littérature on a mis en évidence des bandes d’émission de fluorescences caractéristiques des HAP, pour nos longueurs d’onde d’excitation, à 266 &amp; 355 nm. Elles se trouvent entre 320 et 480 nm pour une majorité d’entre elles pour une excitation à 266 nm et entre 400 et 500 pour une excitation à 355 nm.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8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Analyses In Situ:</a:t>
            </a:r>
            <a:r>
              <a:rPr lang="fr-FR" baseline="0" dirty="0" smtClean="0"/>
              <a:t> l’objectif ici est d’obtenir à partir d’une analyse sur site, une réponse rapide pour pouvoir au mieux conduire la prospection d’échantillon autour d’une nappe de pollution.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Préparation de l’échantillon: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Extraction par </a:t>
            </a:r>
            <a:r>
              <a:rPr lang="fr-FR" dirty="0" err="1" smtClean="0"/>
              <a:t>carotage</a:t>
            </a:r>
            <a:r>
              <a:rPr lang="fr-FR" dirty="0" smtClean="0"/>
              <a:t> ou Pelle mécanique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Sous-échantillonnage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Tamisage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Mise sous</a:t>
            </a:r>
            <a:r>
              <a:rPr lang="fr-FR" baseline="0" dirty="0" smtClean="0"/>
              <a:t> capsule alu et plastique</a:t>
            </a:r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Prototype</a:t>
            </a:r>
            <a:r>
              <a:rPr lang="fr-FR" baseline="0" dirty="0" smtClean="0"/>
              <a:t> LUCIOL qui est un s</a:t>
            </a:r>
            <a:r>
              <a:rPr lang="fr-FR" dirty="0" smtClean="0"/>
              <a:t>pectrofluorimètre</a:t>
            </a:r>
            <a:endParaRPr lang="fr-FR" baseline="0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Lasers pulsés, émissions à 266 et 355 nm pour permettre de doubler l’analyse et déceler les variations dans la fluorescence des HAP, de la MO, etc…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Montage optique fibré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Excitation en UV et observation de l’émission en UV-visible, de 300 à  900 nm.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Analyses émission de fluorescence stationnaire (excitation/émission continues)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35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Analyses In Situ:</a:t>
            </a:r>
            <a:r>
              <a:rPr lang="fr-FR" baseline="0" dirty="0" smtClean="0"/>
              <a:t> l’objectif ici est d’obtenir à partir d’une analyse sur site, une réponse rapide pour pouvoir au mieux conduire la prospection d’échantillon autour d’une nappe de pollution.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Préparation de l’échantillon: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Extraction par </a:t>
            </a:r>
            <a:r>
              <a:rPr lang="fr-FR" dirty="0" err="1" smtClean="0"/>
              <a:t>carotage</a:t>
            </a:r>
            <a:r>
              <a:rPr lang="fr-FR" dirty="0" smtClean="0"/>
              <a:t> ou Pelle mécanique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Sous-échantillonnage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Tamisage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Mise sous</a:t>
            </a:r>
            <a:r>
              <a:rPr lang="fr-FR" baseline="0" dirty="0" smtClean="0"/>
              <a:t> capsule alu et plastique</a:t>
            </a:r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Prototype</a:t>
            </a:r>
            <a:r>
              <a:rPr lang="fr-FR" baseline="0" dirty="0" smtClean="0"/>
              <a:t> LUCIOL qui est un s</a:t>
            </a:r>
            <a:r>
              <a:rPr lang="fr-FR" dirty="0" smtClean="0"/>
              <a:t>pectrofluorimètre</a:t>
            </a:r>
            <a:endParaRPr lang="fr-FR" baseline="0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Lasers pulsés, émissions à 266 et 355 nm pour permettre de doubler l’analyse et déceler les variations dans la fluorescence des HAP, de la MO, etc…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Montage optique fibré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Excitation en UV et observation de l’émission en UV-visible, de 300 à  900 nm.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Analyses émission de fluorescence stationnaire (excitation/émission continues)</a:t>
            </a:r>
            <a:endParaRPr lang="fr-FR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28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Analyses In Situ:</a:t>
            </a:r>
            <a:r>
              <a:rPr lang="fr-FR" baseline="0" dirty="0" smtClean="0"/>
              <a:t> l’objectif ici est d’obtenir à partir d’une analyse sur site, une réponse rapide pour pouvoir au mieux conduire la prospection d’échantillon autour d’une nappe de pollution.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Préparation de l’échantillon: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Extraction par </a:t>
            </a:r>
            <a:r>
              <a:rPr lang="fr-FR" dirty="0" err="1" smtClean="0"/>
              <a:t>carotage</a:t>
            </a:r>
            <a:r>
              <a:rPr lang="fr-FR" dirty="0" smtClean="0"/>
              <a:t> ou Pelle mécanique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Sous-échantillonnage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Tamisage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Mise sous</a:t>
            </a:r>
            <a:r>
              <a:rPr lang="fr-FR" baseline="0" dirty="0" smtClean="0"/>
              <a:t> capsule alu et plastique</a:t>
            </a:r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Prototype</a:t>
            </a:r>
            <a:r>
              <a:rPr lang="fr-FR" baseline="0" dirty="0" smtClean="0"/>
              <a:t> LUCIOL qui est un s</a:t>
            </a:r>
            <a:r>
              <a:rPr lang="fr-FR" dirty="0" smtClean="0"/>
              <a:t>pectrofluorimètre</a:t>
            </a:r>
            <a:endParaRPr lang="fr-FR" baseline="0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Lasers pulsés, émissions à 266 et 355 nm pour permettre de doubler l’analyse et déceler les variations dans la fluorescence des HAP, de la MO, etc…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Montage optique fibré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Excitation en UV et observation de l’émission en UV-visible, de 300 à  900 nm.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Analyses émission de fluorescence stationnaire (excitation/émission continues)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Analyses In Situ:</a:t>
            </a:r>
            <a:r>
              <a:rPr lang="fr-FR" baseline="0" dirty="0" smtClean="0"/>
              <a:t> l’objectif ici est d’obtenir à partir d’une analyse sur site, une réponse rapide pour pouvoir au mieux conduire la prospection d’échantillon autour d’une nappe de pollution.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Préparation de l’échantillon: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Extraction par </a:t>
            </a:r>
            <a:r>
              <a:rPr lang="fr-FR" dirty="0" err="1" smtClean="0"/>
              <a:t>carotage</a:t>
            </a:r>
            <a:r>
              <a:rPr lang="fr-FR" dirty="0" smtClean="0"/>
              <a:t> ou Pelle mécanique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Sous-échantillonnage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Tamisage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Mise sous</a:t>
            </a:r>
            <a:r>
              <a:rPr lang="fr-FR" baseline="0" dirty="0" smtClean="0"/>
              <a:t> capsule alu et plastique</a:t>
            </a:r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457200" lvl="1" indent="0">
              <a:buFontTx/>
              <a:buNone/>
            </a:pPr>
            <a:endParaRPr lang="fr-FR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Prototype</a:t>
            </a:r>
            <a:r>
              <a:rPr lang="fr-FR" baseline="0" dirty="0" smtClean="0"/>
              <a:t> LUCIOL qui est un s</a:t>
            </a:r>
            <a:r>
              <a:rPr lang="fr-FR" dirty="0" smtClean="0"/>
              <a:t>pectrofluorimètre</a:t>
            </a:r>
            <a:endParaRPr lang="fr-FR" baseline="0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Lasers pulsés, émissions à 266 et 355 nm pour permettre de doubler l’analyse et déceler les variations dans la fluorescence des HAP, de la MO, etc…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Montage optique fibré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Excitation en UV et observation de l’émission en UV-visible, de 300 à  900 nm.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Analyses émission de fluorescence stationnaire (excitation/émission continues)</a:t>
            </a:r>
          </a:p>
          <a:p>
            <a:pPr marL="628650" lvl="1" indent="-171450">
              <a:buFontTx/>
              <a:buChar char="-"/>
            </a:pPr>
            <a:endParaRPr lang="fr-FR" baseline="0" dirty="0" smtClean="0"/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Analyses LIF: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 essaie de cartographier à la main, la surface de l’échantillon, afin de repérer au mieux les </a:t>
            </a:r>
            <a:r>
              <a:rPr lang="fr-FR" baseline="0" dirty="0" err="1" smtClean="0"/>
              <a:t>HAPs</a:t>
            </a:r>
            <a:r>
              <a:rPr lang="fr-FR" baseline="0" dirty="0" smtClean="0"/>
              <a:t> présents en surface.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100 ms d’intégration/spectre, 1 accumulation, 100 spectres (~30s de mesure)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1C93-1473-4E5C-AB87-6225E37F117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6539-8A4C-4446-869F-CD533F83CA68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36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76E9-4F60-4B9B-9E52-ECB9CFDC1339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avec coins arrondis en diagonale 5"/>
          <p:cNvSpPr/>
          <p:nvPr/>
        </p:nvSpPr>
        <p:spPr>
          <a:xfrm>
            <a:off x="10008973" y="-1"/>
            <a:ext cx="1344827" cy="1024154"/>
          </a:xfrm>
          <a:prstGeom prst="round2Diag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48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FAF8-CCD0-4817-9CFD-454E3056D860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7568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4C7F-24C0-4134-B358-A8CCFA2BF776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009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E2D-D141-4796-B0BF-F134A806176C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354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144-B0B4-42D9-8CDF-E9E7B878FDD9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0327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EAAC-93CB-42C8-88E0-524D09CAFED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9224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EE5-77E0-4126-821F-0C51FA1368DF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59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804E-C9BB-4301-BEAC-1AE8767CE36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8236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6041-11D5-4821-8621-96AE4FB48DF6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8143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E35D-5826-4B9F-9D76-DB31F2BB8E2D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4818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018CC-EA55-417F-982B-9E6B7668A14D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42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7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E023-F823-4E6A-8048-27F57964A01E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3521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41B-5D1A-44DC-B41C-12C7D9BC24D9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3171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BE50-34FC-412D-B035-B6344DA834E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3911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D1CF-F409-4B58-90FA-52341F47321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3248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DF95-2CA2-4A28-878E-BF52ADFEF95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27874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A301-FC6C-4E15-B0E8-14B0512D28D4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6092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D5A2-3CFC-4FD9-8490-4999E23819B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2845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2906-879A-40D9-BFD5-18FD3916511F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9114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B497-6B5E-4D91-BC3A-36549CBDA7AE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8119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E8F5-47E8-4E3B-B9AC-E5F78FC1CF44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904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6A3A-EA08-4458-A8B8-639E632AE6C7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4976262" y="457200"/>
            <a:ext cx="0" cy="54000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avec coins arrondis en diagonale 10"/>
          <p:cNvSpPr/>
          <p:nvPr/>
        </p:nvSpPr>
        <p:spPr>
          <a:xfrm>
            <a:off x="10008973" y="-1"/>
            <a:ext cx="1344827" cy="1024154"/>
          </a:xfrm>
          <a:prstGeom prst="round2DiagRect">
            <a:avLst/>
          </a:prstGeom>
          <a:solidFill>
            <a:srgbClr val="A1C8C5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15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AC3E5-C3C0-4D6A-A76C-ACD6660AA513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14653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7E9D-1BC7-4E22-B829-1A485C6D6496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081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10134-1EA8-4483-A477-1DB80CF36C4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640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862A-40C4-4AD1-AA0F-8280C833258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9424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C5AE6-F56B-4608-A4F9-F140D7577EB5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5173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A254-B04A-4236-8352-7CE9BE6207B4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6083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B977-FC66-479E-AA79-09AE337A9221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3777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5C5F-0B83-4DA6-83F4-EEA13AFF096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28390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218B-F69F-4BD5-8FBD-78A097AEC72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5477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76A1F-2A1B-49EF-9EA1-5A86EC4F94E4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793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6BD4-A72E-43AC-915F-9484DEF5BBE7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33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034A-0357-4865-9CF7-46F153DB9333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9975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0ED1-DE21-48A4-91EA-C3D9509B089B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2347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BC56-6850-4462-9CFA-140B5078339A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0614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76EE-DE4A-4777-86F3-D203A9D31D10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3318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4E94-4C2E-4CE6-8277-EC29D30757C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5554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7A1-0048-4A64-861E-409D0565906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428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4B2E-45F4-4BDF-84E4-456D842525C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618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C5-9272-4932-8582-11728BA076D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avec coins arrondis en diagonale 7"/>
          <p:cNvSpPr/>
          <p:nvPr/>
        </p:nvSpPr>
        <p:spPr>
          <a:xfrm>
            <a:off x="10008973" y="-1"/>
            <a:ext cx="1344827" cy="1024154"/>
          </a:xfrm>
          <a:prstGeom prst="round2DiagRect">
            <a:avLst/>
          </a:prstGeom>
          <a:solidFill>
            <a:srgbClr val="A1C8C5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44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2298-359B-4503-955E-5A3DB6C17EEE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96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7676-064D-4BF4-8603-BF93619DCA2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7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18834-1203-4024-803C-91C7EDDE164E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400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4445-D111-4912-8E05-18EB1134F7D2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794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4AC9-36F6-417A-84EF-95B98064861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2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avec coins arrondis en diagonale 6"/>
          <p:cNvSpPr/>
          <p:nvPr/>
        </p:nvSpPr>
        <p:spPr>
          <a:xfrm>
            <a:off x="834081" y="1709738"/>
            <a:ext cx="10519719" cy="285273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avec coins arrondis en diagonale 7"/>
          <p:cNvSpPr/>
          <p:nvPr/>
        </p:nvSpPr>
        <p:spPr>
          <a:xfrm>
            <a:off x="838200" y="4589463"/>
            <a:ext cx="10519200" cy="150018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BCB-56E5-4AA4-9863-739CBBECB00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45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108A-1FDC-4CC9-A2F8-A894B0573259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870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11FC-7FCF-43C3-96DD-18DFE336A8CA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094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56D3-4529-43E8-A20E-D042252B3A18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188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D3CC5-D274-4485-B4A7-50C024D6AAB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327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43E7-C238-45C8-A30C-152BF55433D4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02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10FA-6578-495B-8E5E-FD9922376A65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835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26AA-170D-42B8-953A-F68F6CFA7DEC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721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FDCB-4C19-4405-8DC5-ABBBB847FB58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526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6C1A-A662-4D29-ADC0-1CFB140A835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50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D312-0E1D-43A7-9C78-FC4639F28509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65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34081" y="733167"/>
            <a:ext cx="10519719" cy="5173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avec coins arrondis en diagonale 7"/>
          <p:cNvSpPr/>
          <p:nvPr/>
        </p:nvSpPr>
        <p:spPr>
          <a:xfrm>
            <a:off x="477795" y="387178"/>
            <a:ext cx="1804086" cy="1301578"/>
          </a:xfrm>
          <a:prstGeom prst="round2DiagRect">
            <a:avLst/>
          </a:prstGeom>
          <a:solidFill>
            <a:srgbClr val="A1C8C5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624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5936-D39D-479A-B028-328BF2164402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183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82C2-154C-46D2-B884-3BE7193527F5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587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AF6B-B0A1-434F-A16B-226EFDDD43BF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163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D8EB-CFB0-4C9D-8EAB-B309919E0689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921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FAF8-CCD0-4817-9CFD-454E3056D860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594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4C7F-24C0-4134-B358-A8CCFA2BF776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148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E2D-D141-4796-B0BF-F134A806176C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391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144-B0B4-42D9-8CDF-E9E7B878FDD9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841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EAAC-93CB-42C8-88E0-524D09CAFED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20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EE5-77E0-4126-821F-0C51FA1368DF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96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 useBgFill="1">
        <p:nvSpPr>
          <p:cNvPr id="7" name="Rectangle 6"/>
          <p:cNvSpPr/>
          <p:nvPr/>
        </p:nvSpPr>
        <p:spPr>
          <a:xfrm>
            <a:off x="834081" y="635267"/>
            <a:ext cx="10519719" cy="565844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85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804E-C9BB-4301-BEAC-1AE8767CE36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006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6041-11D5-4821-8621-96AE4FB48DF6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72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E35D-5826-4B9F-9D76-DB31F2BB8E2D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5482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018CC-EA55-417F-982B-9E6B7668A14D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593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E023-F823-4E6A-8048-27F57964A01E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907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41B-5D1A-44DC-B41C-12C7D9BC24D9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705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BE50-34FC-412D-B035-B6344DA834E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5700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D1CF-F409-4B58-90FA-52341F47321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819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DF95-2CA2-4A28-878E-BF52ADFEF95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190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A301-FC6C-4E15-B0E8-14B0512D28D4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34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 useBgFill="1">
        <p:nvSpPr>
          <p:cNvPr id="7" name="Rectangle 6"/>
          <p:cNvSpPr/>
          <p:nvPr/>
        </p:nvSpPr>
        <p:spPr>
          <a:xfrm>
            <a:off x="834081" y="635267"/>
            <a:ext cx="10519719" cy="565844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avec coins arrondis en diagonale 7"/>
          <p:cNvSpPr/>
          <p:nvPr/>
        </p:nvSpPr>
        <p:spPr>
          <a:xfrm>
            <a:off x="10008973" y="-1"/>
            <a:ext cx="1344827" cy="1024154"/>
          </a:xfrm>
          <a:prstGeom prst="round2DiagRect">
            <a:avLst/>
          </a:prstGeom>
          <a:solidFill>
            <a:srgbClr val="A1C8C5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47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D5A2-3CFC-4FD9-8490-4999E23819B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99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2906-879A-40D9-BFD5-18FD3916511F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209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B497-6B5E-4D91-BC3A-36549CBDA7AE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143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E8F5-47E8-4E3B-B9AC-E5F78FC1CF44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0352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AC3E5-C3C0-4D6A-A76C-ACD6660AA513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405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7E9D-1BC7-4E22-B829-1A485C6D6496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9698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10134-1EA8-4483-A477-1DB80CF36C4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10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862A-40C4-4AD1-AA0F-8280C833258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7133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C5AE6-F56B-4608-A4F9-F140D7577EB5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984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A254-B04A-4236-8352-7CE9BE6207B4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86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2643C-4D6C-403D-8119-918D001D367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avec coins arrondis du même côté 7"/>
          <p:cNvSpPr/>
          <p:nvPr/>
        </p:nvSpPr>
        <p:spPr>
          <a:xfrm flipV="1">
            <a:off x="0" y="-2"/>
            <a:ext cx="12192000" cy="477796"/>
          </a:xfrm>
          <a:prstGeom prst="round2Same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43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B977-FC66-479E-AA79-09AE337A9221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319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5C5F-0B83-4DA6-83F4-EEA13AFF096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8166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218B-F69F-4BD5-8FBD-78A097AEC72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302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76A1F-2A1B-49EF-9EA1-5A86EC4F94E4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086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034A-0357-4865-9CF7-46F153DB9333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9009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0ED1-DE21-48A4-91EA-C3D9509B089B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6013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BC56-6850-4462-9CFA-140B5078339A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1665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76EE-DE4A-4777-86F3-D203A9D31D10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1968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4E94-4C2E-4CE6-8277-EC29D30757C8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2801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7A1-0048-4A64-861E-409D0565906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03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2643C-4D6C-403D-8119-918D001D367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avec coins arrondis du même côté 7"/>
          <p:cNvSpPr/>
          <p:nvPr/>
        </p:nvSpPr>
        <p:spPr>
          <a:xfrm flipV="1">
            <a:off x="0" y="-2"/>
            <a:ext cx="12192000" cy="477796"/>
          </a:xfrm>
          <a:prstGeom prst="round2Same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619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4B2E-45F4-4BDF-84E4-456D842525C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8437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6539-8A4C-4446-869F-CD533F83CA68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227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297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BCB-56E5-4AA4-9863-739CBBECB00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18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2643C-4D6C-403D-8119-918D001D367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2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960E-2FF2-4371-960A-53B768C3E668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6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76E9-4F60-4B9B-9E52-ECB9CFDC1339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9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9974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6A3A-EA08-4458-A8B8-639E632AE6C7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2042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6BD4-A72E-43AC-915F-9484DEF5BBE7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74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960E-2FF2-4371-960A-53B768C3E668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86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C5-9272-4932-8582-11728BA076D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9663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2298-359B-4503-955E-5A3DB6C17EEE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2463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7676-064D-4BF4-8603-BF93619DCA2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30770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18834-1203-4024-803C-91C7EDDE164E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1584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4445-D111-4912-8E05-18EB1134F7D2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1723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4AC9-36F6-417A-84EF-95B98064861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9813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108A-1FDC-4CC9-A2F8-A894B0573259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52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11FC-7FCF-43C3-96DD-18DFE336A8CA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7820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56D3-4529-43E8-A20E-D042252B3A18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6009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D3CC5-D274-4485-B4A7-50C024D6AABF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76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76E9-4F60-4B9B-9E52-ECB9CFDC1339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avec coins arrondis en diagonale 5"/>
          <p:cNvSpPr/>
          <p:nvPr/>
        </p:nvSpPr>
        <p:spPr>
          <a:xfrm>
            <a:off x="10008973" y="-1"/>
            <a:ext cx="1344827" cy="1024154"/>
          </a:xfrm>
          <a:prstGeom prst="round2DiagRect">
            <a:avLst/>
          </a:prstGeom>
          <a:solidFill>
            <a:srgbClr val="A1C8C5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36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43E7-C238-45C8-A30C-152BF55433D4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4128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10FA-6578-495B-8E5E-FD9922376A65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853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26AA-170D-42B8-953A-F68F6CFA7DEC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320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FDCB-4C19-4405-8DC5-ABBBB847FB58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8200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6C1A-A662-4D29-ADC0-1CFB140A8350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3472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D312-0E1D-43A7-9C78-FC4639F28509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6930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5936-D39D-479A-B028-328BF2164402}" type="datetime1">
              <a:rPr lang="fr-FR" smtClean="0"/>
              <a:t>04/07/2022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4454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82C2-154C-46D2-B884-3BE7193527F5}" type="datetime1">
              <a:rPr lang="fr-FR" smtClean="0"/>
              <a:t>04/07/2022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8981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AF6B-B0A1-434F-A16B-226EFDDD43BF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3421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D8EB-CFB0-4C9D-8EAB-B309919E0689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5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1024153"/>
            <a:ext cx="10515600" cy="6799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952368"/>
            <a:ext cx="10515600" cy="4224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32B0-9183-4340-B100-149E8F5C49C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54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805" r:id="rId4"/>
    <p:sldLayoutId id="2147483806" r:id="rId5"/>
    <p:sldLayoutId id="2147483724" r:id="rId6"/>
    <p:sldLayoutId id="2147483807" r:id="rId7"/>
    <p:sldLayoutId id="2147483725" r:id="rId8"/>
    <p:sldLayoutId id="2147483726" r:id="rId9"/>
    <p:sldLayoutId id="2147483804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985C6-BDC5-4FCF-BCD3-62F8F21A1EA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0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C9283-F9FA-47DA-BD46-58B7BAD9CD1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2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27A02-2300-41B2-A3C6-FBFD36DE412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64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1697-727D-40B4-9D18-E9AD9504891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71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E1BE6-2544-4AAD-BF41-CCC035B2CB8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61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985C6-BDC5-4FCF-BCD3-62F8F21A1EA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FA2C0-E962-4897-A86B-26513867C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29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C9283-F9FA-47DA-BD46-58B7BAD9CD1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BF9C-C2AB-4384-A0AC-CFDAC0BC2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77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27A02-2300-41B2-A3C6-FBFD36DE4123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5716-EB94-4DAE-A046-61298FB82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62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284514"/>
            <a:ext cx="10515600" cy="489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32B0-9183-4340-B100-149E8F5C49CD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0ED2-3BC5-4D42-8F39-8E662B694D40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838200" y="1105127"/>
            <a:ext cx="10515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8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1697-727D-40B4-9D18-E9AD9504891A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6A49-E34C-442E-82DD-6931F2F2D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3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E1BE6-2544-4AAD-BF41-CCC035B2CB8B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0AFAF-04AD-439C-BEA0-5C66AB48E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23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10.png"/><Relationship Id="rId5" Type="http://schemas.openxmlformats.org/officeDocument/2006/relationships/image" Target="../media/image36.jpeg"/><Relationship Id="rId10" Type="http://schemas.openxmlformats.org/officeDocument/2006/relationships/image" Target="../media/image9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169-7439(93)85002-X" TargetMode="External"/><Relationship Id="rId2" Type="http://schemas.openxmlformats.org/officeDocument/2006/relationships/hyperlink" Target="https://doi.org/10.1016/j.geoderma.2020.114212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111/ejss.12729" TargetMode="External"/><Relationship Id="rId4" Type="http://schemas.openxmlformats.org/officeDocument/2006/relationships/hyperlink" Target="https://doi.org/10.1080/10643389.2017.138536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f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f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17.jfi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f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0">
              <a:schemeClr val="accent6">
                <a:lumMod val="60000"/>
                <a:lumOff val="40000"/>
              </a:schemeClr>
            </a:gs>
            <a:gs pos="14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GB" sz="4800" dirty="0">
                <a:solidFill>
                  <a:srgbClr val="1E5646"/>
                </a:solidFill>
              </a:rPr>
              <a:t/>
            </a:r>
            <a:br>
              <a:rPr lang="en-GB" sz="4800" dirty="0">
                <a:solidFill>
                  <a:srgbClr val="1E5646"/>
                </a:solidFill>
              </a:rPr>
            </a:br>
            <a:r>
              <a:rPr lang="en-GB" sz="4800" dirty="0">
                <a:solidFill>
                  <a:srgbClr val="1E5646"/>
                </a:solidFill>
              </a:rPr>
              <a:t> </a:t>
            </a:r>
            <a:r>
              <a:rPr lang="en-GB" sz="4800" b="1" dirty="0">
                <a:solidFill>
                  <a:srgbClr val="1E5646"/>
                </a:solidFill>
              </a:rPr>
              <a:t>Rapid Identification of petroleum contaminated soil using LIF spectroscopy </a:t>
            </a:r>
            <a:endParaRPr lang="fr-FR" sz="2400" dirty="0">
              <a:solidFill>
                <a:srgbClr val="1E5646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840702" cy="150018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sz="1800" dirty="0" smtClean="0"/>
              <a:t>Congrès de chimiométrie 2022</a:t>
            </a:r>
            <a:endParaRPr lang="fr-FR" sz="1800" dirty="0"/>
          </a:p>
          <a:p>
            <a:r>
              <a:rPr lang="fr-FR" sz="1800" dirty="0">
                <a:ea typeface="Verdana"/>
              </a:rPr>
              <a:t>Tanguy </a:t>
            </a:r>
            <a:r>
              <a:rPr lang="fr-FR" sz="1800" dirty="0" err="1">
                <a:ea typeface="Verdana"/>
              </a:rPr>
              <a:t>Wallet</a:t>
            </a:r>
            <a:endParaRPr lang="fr-FR" sz="1800" dirty="0">
              <a:ea typeface="Verdana"/>
            </a:endParaRPr>
          </a:p>
          <a:p>
            <a:r>
              <a:rPr lang="fr-FR" sz="1800" dirty="0" smtClean="0">
                <a:ea typeface="Verdana"/>
              </a:rPr>
              <a:t>Direction: </a:t>
            </a:r>
            <a:r>
              <a:rPr lang="fr-FR" sz="1800" dirty="0">
                <a:ea typeface="Verdana"/>
              </a:rPr>
              <a:t>Y. </a:t>
            </a:r>
            <a:r>
              <a:rPr lang="fr-FR" sz="1800" dirty="0" smtClean="0">
                <a:ea typeface="Verdana"/>
              </a:rPr>
              <a:t>Perrette, </a:t>
            </a:r>
            <a:r>
              <a:rPr lang="fr-FR" sz="1800" dirty="0">
                <a:ea typeface="Verdana"/>
              </a:rPr>
              <a:t>M. Quiers</a:t>
            </a:r>
          </a:p>
          <a:p>
            <a:r>
              <a:rPr lang="fr-FR" sz="1800" dirty="0">
                <a:ea typeface="Verdana"/>
              </a:rPr>
              <a:t>ENVISOL: G. </a:t>
            </a:r>
            <a:r>
              <a:rPr lang="fr-FR" sz="1800" dirty="0" err="1">
                <a:ea typeface="Verdana"/>
              </a:rPr>
              <a:t>Plassart</a:t>
            </a:r>
            <a:r>
              <a:rPr lang="fr-FR" sz="1800" dirty="0">
                <a:ea typeface="Verdana"/>
              </a:rPr>
              <a:t> (PDG), P. </a:t>
            </a:r>
            <a:r>
              <a:rPr lang="fr-FR" sz="1800" dirty="0" err="1">
                <a:ea typeface="Verdana"/>
              </a:rPr>
              <a:t>Semaoune</a:t>
            </a:r>
            <a:r>
              <a:rPr lang="fr-FR" sz="1800" dirty="0">
                <a:ea typeface="Verdana"/>
              </a:rPr>
              <a:t> (CP </a:t>
            </a:r>
            <a:r>
              <a:rPr lang="fr-FR" sz="1800" dirty="0" smtClean="0">
                <a:ea typeface="Verdana"/>
              </a:rPr>
              <a:t>Innovation)</a:t>
            </a:r>
            <a:endParaRPr lang="fr-FR" sz="1800" dirty="0">
              <a:ea typeface="Verdana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BCB-56E5-4AA4-9863-739CBBECB007}" type="datetime1">
              <a:rPr lang="fr-FR" smtClean="0"/>
              <a:t>04/07/2022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</a:t>
            </a:fld>
            <a:r>
              <a:rPr lang="fr-FR" dirty="0" smtClean="0"/>
              <a:t>/32</a:t>
            </a:r>
            <a:endParaRPr lang="fr-FR" dirty="0"/>
          </a:p>
        </p:txBody>
      </p:sp>
      <p:pic>
        <p:nvPicPr>
          <p:cNvPr id="9" name="Image 9" descr="Une image contenant intérieur, équipement, projecteur, encombré&#10;&#10;Description générée automatiquement">
            <a:extLst>
              <a:ext uri="{FF2B5EF4-FFF2-40B4-BE49-F238E27FC236}">
                <a16:creationId xmlns:a16="http://schemas.microsoft.com/office/drawing/2014/main" id="{F55F716C-F1A4-4395-B950-24B3A965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09"/>
            <a:ext cx="1794934" cy="660752"/>
          </a:xfrm>
          <a:prstGeom prst="rect">
            <a:avLst/>
          </a:prstGeom>
        </p:spPr>
      </p:pic>
      <p:pic>
        <p:nvPicPr>
          <p:cNvPr id="11" name="Image 11" descr="Une image contenant ciel, herbe, extérieur, sec&#10;&#10;Description générée automatiquement">
            <a:extLst>
              <a:ext uri="{FF2B5EF4-FFF2-40B4-BE49-F238E27FC236}">
                <a16:creationId xmlns:a16="http://schemas.microsoft.com/office/drawing/2014/main" id="{C042C416-7112-46C7-B5C4-FE59843E9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346" y="2646"/>
            <a:ext cx="1180042" cy="663576"/>
          </a:xfrm>
          <a:prstGeom prst="rect">
            <a:avLst/>
          </a:prstGeom>
        </p:spPr>
      </p:pic>
      <p:pic>
        <p:nvPicPr>
          <p:cNvPr id="12" name="Image 12" descr="Une image contenant sport, nageant, fond marin&#10;&#10;Description générée automatiquement">
            <a:extLst>
              <a:ext uri="{FF2B5EF4-FFF2-40B4-BE49-F238E27FC236}">
                <a16:creationId xmlns:a16="http://schemas.microsoft.com/office/drawing/2014/main" id="{6D6EEDAF-D62B-445D-AA2B-81E7FE6B2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742" y="-2117"/>
            <a:ext cx="1221318" cy="673101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C54923BD-AEAF-4099-B0F7-C1ECE9B21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644" y="1588"/>
            <a:ext cx="1019176" cy="665692"/>
          </a:xfrm>
          <a:prstGeom prst="rect">
            <a:avLst/>
          </a:prstGeom>
        </p:spPr>
      </p:pic>
      <p:pic>
        <p:nvPicPr>
          <p:cNvPr id="14" name="Image 14" descr="Une image contenant ciel, extérieur, toit&#10;&#10;Description générée automatiquement">
            <a:extLst>
              <a:ext uri="{FF2B5EF4-FFF2-40B4-BE49-F238E27FC236}">
                <a16:creationId xmlns:a16="http://schemas.microsoft.com/office/drawing/2014/main" id="{15C3A45D-F584-4B45-95CE-F73D3CC70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300" y="-2117"/>
            <a:ext cx="1143000" cy="673100"/>
          </a:xfrm>
          <a:prstGeom prst="rect">
            <a:avLst/>
          </a:prstGeom>
        </p:spPr>
      </p:pic>
      <p:pic>
        <p:nvPicPr>
          <p:cNvPr id="15" name="Image 15" descr="Une image contenant texte, bâtiment&#10;&#10;Description générée automatiquement">
            <a:extLst>
              <a:ext uri="{FF2B5EF4-FFF2-40B4-BE49-F238E27FC236}">
                <a16:creationId xmlns:a16="http://schemas.microsoft.com/office/drawing/2014/main" id="{7546AA34-9184-4458-B6B9-020017E68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124" y="-2117"/>
            <a:ext cx="1022351" cy="673100"/>
          </a:xfrm>
          <a:prstGeom prst="rect">
            <a:avLst/>
          </a:prstGeom>
        </p:spPr>
      </p:pic>
      <p:pic>
        <p:nvPicPr>
          <p:cNvPr id="16" name="Image 16" descr="Une image contenant outil&#10;&#10;Description générée automatiquement">
            <a:extLst>
              <a:ext uri="{FF2B5EF4-FFF2-40B4-BE49-F238E27FC236}">
                <a16:creationId xmlns:a16="http://schemas.microsoft.com/office/drawing/2014/main" id="{46E80B7F-44EB-4A39-AAA5-CF5DE5AC5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0179" y="530"/>
            <a:ext cx="1010709" cy="667809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893E4042-0E0A-424D-AF93-A3383CDE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2534" y="-368"/>
            <a:ext cx="2091267" cy="788137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8F5B9A34-2A72-4E17-B827-FDCE8C20F7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33637"/>
          <a:stretch/>
        </p:blipFill>
        <p:spPr>
          <a:xfrm>
            <a:off x="4140199" y="6135483"/>
            <a:ext cx="2916000" cy="6322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27" y="6236920"/>
            <a:ext cx="1953538" cy="4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10</a:t>
            </a:fld>
            <a:endParaRPr lang="fr-FR"/>
          </a:p>
        </p:txBody>
      </p:sp>
      <p:sp>
        <p:nvSpPr>
          <p:cNvPr id="35" name="Rectangle avec coins arrondis du même côté 3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3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59592" y="342554"/>
            <a:ext cx="2924838" cy="459999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Echantillons de calibration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551" y="802553"/>
            <a:ext cx="1655436" cy="2359801"/>
          </a:xfrm>
          <a:prstGeom prst="rect">
            <a:avLst/>
          </a:prstGeom>
        </p:spPr>
      </p:pic>
      <p:sp>
        <p:nvSpPr>
          <p:cNvPr id="24" name="Rectangle avec coins rognés en diagonale 23"/>
          <p:cNvSpPr/>
          <p:nvPr/>
        </p:nvSpPr>
        <p:spPr>
          <a:xfrm>
            <a:off x="501569" y="1145107"/>
            <a:ext cx="3695867" cy="2424232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1A4167"/>
                </a:solidFill>
              </a:rPr>
              <a:t>Test set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124 échantillons analysés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~2/3 de sables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~1/3 d’argilo-limoneux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Distribution inégale des concentrations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25" name="Rectangle avec coins rognés en diagonale 24"/>
          <p:cNvSpPr/>
          <p:nvPr/>
        </p:nvSpPr>
        <p:spPr>
          <a:xfrm>
            <a:off x="1479104" y="3978360"/>
            <a:ext cx="9010650" cy="2093655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1A4167"/>
                </a:solidFill>
              </a:rPr>
              <a:t>Calibration sets</a:t>
            </a:r>
          </a:p>
          <a:p>
            <a:r>
              <a:rPr lang="fr-FR" b="1" dirty="0" smtClean="0">
                <a:solidFill>
                  <a:srgbClr val="1A4167"/>
                </a:solidFill>
              </a:rPr>
              <a:t>2 textures </a:t>
            </a:r>
            <a:r>
              <a:rPr lang="fr-FR" dirty="0" smtClean="0">
                <a:solidFill>
                  <a:srgbClr val="1A4167"/>
                </a:solidFill>
              </a:rPr>
              <a:t>(Sables: 55 échantillons &amp; Argile/limons: 43 échantillons</a:t>
            </a:r>
            <a:r>
              <a:rPr lang="en-GB" dirty="0" smtClean="0">
                <a:solidFill>
                  <a:srgbClr val="1A4167"/>
                </a:solidFill>
              </a:rPr>
              <a:t>)</a:t>
            </a:r>
            <a:endParaRPr lang="fr-FR" dirty="0" smtClean="0">
              <a:solidFill>
                <a:srgbClr val="1A4167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b="1" dirty="0" smtClean="0">
                <a:solidFill>
                  <a:srgbClr val="1A4167"/>
                </a:solidFill>
              </a:rPr>
              <a:t>13 niveaux de concentrations</a:t>
            </a:r>
            <a:r>
              <a:rPr lang="fr-FR" dirty="0" smtClean="0">
                <a:solidFill>
                  <a:srgbClr val="1A4167"/>
                </a:solidFill>
              </a:rPr>
              <a:t> centrés autour de 50 mg/Kg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3 réplicas minimum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1A4167"/>
                </a:solidFill>
              </a:rPr>
              <a:t>0, 10, 25, 40, 45 ,</a:t>
            </a:r>
            <a:r>
              <a:rPr lang="fr-FR" b="1" dirty="0">
                <a:solidFill>
                  <a:srgbClr val="1A4167"/>
                </a:solidFill>
              </a:rPr>
              <a:t>50</a:t>
            </a:r>
            <a:r>
              <a:rPr lang="fr-FR" dirty="0">
                <a:solidFill>
                  <a:srgbClr val="1A4167"/>
                </a:solidFill>
              </a:rPr>
              <a:t>, 55, 60, 75, 100, 500, 1000, 5000 mg/kg</a:t>
            </a:r>
            <a:endParaRPr lang="en-GB" dirty="0">
              <a:solidFill>
                <a:srgbClr val="1A4167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rgbClr val="1A4167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4197436" y="2083275"/>
            <a:ext cx="913745" cy="547896"/>
          </a:xfrm>
          <a:prstGeom prst="rightArrow">
            <a:avLst/>
          </a:prstGeom>
          <a:solidFill>
            <a:srgbClr val="1E5646"/>
          </a:solidFill>
          <a:ln>
            <a:solidFill>
              <a:srgbClr val="1E5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5355714" y="1145107"/>
            <a:ext cx="4248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A4167"/>
                </a:solidFill>
              </a:rPr>
              <a:t>Matrice de dilution </a:t>
            </a:r>
            <a:r>
              <a:rPr lang="fr-FR" dirty="0" smtClean="0">
                <a:solidFill>
                  <a:srgbClr val="1A4167"/>
                </a:solidFill>
              </a:rPr>
              <a:t>à 0 mg/kg</a:t>
            </a:r>
          </a:p>
          <a:p>
            <a:r>
              <a:rPr lang="fr-FR" dirty="0" smtClean="0">
                <a:solidFill>
                  <a:srgbClr val="1A4167"/>
                </a:solidFill>
              </a:rPr>
              <a:t>-&gt; homogénéisation des matrices</a:t>
            </a:r>
          </a:p>
          <a:p>
            <a:endParaRPr lang="fr-FR" dirty="0">
              <a:solidFill>
                <a:srgbClr val="1A4167"/>
              </a:solidFill>
            </a:endParaRPr>
          </a:p>
          <a:p>
            <a:r>
              <a:rPr lang="fr-FR" b="1" dirty="0" smtClean="0">
                <a:solidFill>
                  <a:srgbClr val="1A4167"/>
                </a:solidFill>
              </a:rPr>
              <a:t>Matrices diluées</a:t>
            </a:r>
            <a:r>
              <a:rPr lang="fr-FR" dirty="0" smtClean="0">
                <a:solidFill>
                  <a:srgbClr val="1A4167"/>
                </a:solidFill>
              </a:rPr>
              <a:t>, contaminées à des concentrations connues</a:t>
            </a:r>
          </a:p>
          <a:p>
            <a:endParaRPr lang="fr-FR" dirty="0">
              <a:solidFill>
                <a:srgbClr val="1A4167"/>
              </a:solidFill>
            </a:endParaRPr>
          </a:p>
          <a:p>
            <a:r>
              <a:rPr lang="fr-FR" dirty="0" smtClean="0">
                <a:solidFill>
                  <a:srgbClr val="1A4167"/>
                </a:solidFill>
              </a:rPr>
              <a:t>Pesée et mélange des deux matrices pour créer </a:t>
            </a:r>
            <a:r>
              <a:rPr lang="fr-FR" b="1" dirty="0" smtClean="0">
                <a:solidFill>
                  <a:srgbClr val="1A4167"/>
                </a:solidFill>
              </a:rPr>
              <a:t>set d’échantillon de calibration</a:t>
            </a:r>
            <a:endParaRPr lang="en-GB" b="1" dirty="0">
              <a:solidFill>
                <a:srgbClr val="1A4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42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11</a:t>
            </a:fld>
            <a:endParaRPr lang="fr-FR"/>
          </a:p>
        </p:txBody>
      </p:sp>
      <p:sp>
        <p:nvSpPr>
          <p:cNvPr id="4" name="Rectangle avec coins arrondis du même côté 3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necteur droit 4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15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1119825" y="766002"/>
            <a:ext cx="1534341" cy="96293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2000" endA="300" endPos="14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Analyses LIF</a:t>
            </a:r>
            <a:endParaRPr lang="fr-FR" dirty="0">
              <a:solidFill>
                <a:srgbClr val="1E5646"/>
              </a:solidFill>
            </a:endParaRPr>
          </a:p>
        </p:txBody>
      </p:sp>
      <p:cxnSp>
        <p:nvCxnSpPr>
          <p:cNvPr id="24" name="Connecteur droit avec flèche 23"/>
          <p:cNvCxnSpPr>
            <a:stCxn id="15" idx="3"/>
            <a:endCxn id="25" idx="1"/>
          </p:cNvCxnSpPr>
          <p:nvPr/>
        </p:nvCxnSpPr>
        <p:spPr>
          <a:xfrm>
            <a:off x="2654166" y="1247469"/>
            <a:ext cx="660534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3314700" y="766002"/>
            <a:ext cx="1816100" cy="96293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2000" endA="300" endPos="14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Prétraitements spectraux</a:t>
            </a:r>
            <a:endParaRPr lang="fr-FR" dirty="0">
              <a:solidFill>
                <a:srgbClr val="1E5646"/>
              </a:solidFill>
            </a:endParaRPr>
          </a:p>
        </p:txBody>
      </p:sp>
      <p:cxnSp>
        <p:nvCxnSpPr>
          <p:cNvPr id="26" name="Connecteur droit avec flèche 25"/>
          <p:cNvCxnSpPr>
            <a:stCxn id="25" idx="3"/>
            <a:endCxn id="27" idx="1"/>
          </p:cNvCxnSpPr>
          <p:nvPr/>
        </p:nvCxnSpPr>
        <p:spPr>
          <a:xfrm flipV="1">
            <a:off x="5130800" y="1243467"/>
            <a:ext cx="660534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5791334" y="762000"/>
            <a:ext cx="1816100" cy="96293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2000" endA="300" endPos="14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Réduction des Variables Spectrales</a:t>
            </a:r>
            <a:endParaRPr lang="fr-FR" dirty="0">
              <a:solidFill>
                <a:srgbClr val="1E5646"/>
              </a:solidFill>
            </a:endParaRPr>
          </a:p>
        </p:txBody>
      </p:sp>
      <p:sp>
        <p:nvSpPr>
          <p:cNvPr id="28" name="Rectangle : avec coins rognés en diagonale 5">
            <a:extLst>
              <a:ext uri="{FF2B5EF4-FFF2-40B4-BE49-F238E27FC236}">
                <a16:creationId xmlns:a16="http://schemas.microsoft.com/office/drawing/2014/main" id="{A7ED1D8B-5311-4F6B-A5B5-C87E0BCAAA92}"/>
              </a:ext>
            </a:extLst>
          </p:cNvPr>
          <p:cNvSpPr/>
          <p:nvPr/>
        </p:nvSpPr>
        <p:spPr>
          <a:xfrm>
            <a:off x="8267968" y="762000"/>
            <a:ext cx="2984232" cy="962933"/>
          </a:xfrm>
          <a:prstGeom prst="snip2Diag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Corrélations Bandes Spectrales ~ [HAP]</a:t>
            </a:r>
            <a:r>
              <a:rPr lang="fr-FR" dirty="0" err="1" smtClean="0"/>
              <a:t>tot</a:t>
            </a:r>
            <a:r>
              <a:rPr lang="fr-FR" dirty="0" smtClean="0"/>
              <a:t>, [HAP légers], …</a:t>
            </a:r>
            <a:endParaRPr lang="fr-FR" dirty="0"/>
          </a:p>
        </p:txBody>
      </p:sp>
      <p:cxnSp>
        <p:nvCxnSpPr>
          <p:cNvPr id="29" name="Connecteur droit avec flèche 28"/>
          <p:cNvCxnSpPr>
            <a:stCxn id="27" idx="3"/>
            <a:endCxn id="28" idx="2"/>
          </p:cNvCxnSpPr>
          <p:nvPr/>
        </p:nvCxnSpPr>
        <p:spPr>
          <a:xfrm>
            <a:off x="7607434" y="1243467"/>
            <a:ext cx="660534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28" idx="1"/>
            <a:endCxn id="48" idx="3"/>
          </p:cNvCxnSpPr>
          <p:nvPr/>
        </p:nvCxnSpPr>
        <p:spPr>
          <a:xfrm>
            <a:off x="9760084" y="1724933"/>
            <a:ext cx="0" cy="662399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430826" y="1724933"/>
            <a:ext cx="143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Est-ce suffisant ?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48" name="Rectangle : avec coins rognés en diagonale 5">
            <a:extLst>
              <a:ext uri="{FF2B5EF4-FFF2-40B4-BE49-F238E27FC236}">
                <a16:creationId xmlns:a16="http://schemas.microsoft.com/office/drawing/2014/main" id="{A7ED1D8B-5311-4F6B-A5B5-C87E0BCAAA92}"/>
              </a:ext>
            </a:extLst>
          </p:cNvPr>
          <p:cNvSpPr/>
          <p:nvPr/>
        </p:nvSpPr>
        <p:spPr>
          <a:xfrm>
            <a:off x="8267968" y="2387332"/>
            <a:ext cx="2984232" cy="962933"/>
          </a:xfrm>
          <a:prstGeom prst="snip2Diag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Modèle basique [HAP] ~ spectre médian par échantillon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9854486" y="1863432"/>
            <a:ext cx="7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NON</a:t>
            </a:r>
            <a:endParaRPr lang="en-GB" dirty="0">
              <a:solidFill>
                <a:srgbClr val="1E5646"/>
              </a:solidFill>
            </a:endParaRPr>
          </a:p>
        </p:txBody>
      </p:sp>
      <p:cxnSp>
        <p:nvCxnSpPr>
          <p:cNvPr id="52" name="Connecteur droit avec flèche 51"/>
          <p:cNvCxnSpPr>
            <a:stCxn id="48" idx="2"/>
            <a:endCxn id="59" idx="3"/>
          </p:cNvCxnSpPr>
          <p:nvPr/>
        </p:nvCxnSpPr>
        <p:spPr>
          <a:xfrm flipH="1">
            <a:off x="7004050" y="2868799"/>
            <a:ext cx="1263918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6944092" y="2140036"/>
            <a:ext cx="143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Est-ce suffisant ?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7310462" y="2935163"/>
            <a:ext cx="7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NON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59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5187950" y="2393195"/>
            <a:ext cx="1816100" cy="96293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2000" endA="300" endPos="14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Classification des </a:t>
            </a:r>
            <a:r>
              <a:rPr lang="fr-FR" dirty="0" err="1" smtClean="0">
                <a:solidFill>
                  <a:srgbClr val="1E5646"/>
                </a:solidFill>
              </a:rPr>
              <a:t>éch</a:t>
            </a:r>
            <a:r>
              <a:rPr lang="fr-FR" dirty="0" smtClean="0">
                <a:solidFill>
                  <a:srgbClr val="1E5646"/>
                </a:solidFill>
              </a:rPr>
              <a:t>. /minéralogie</a:t>
            </a:r>
            <a:endParaRPr lang="fr-FR" dirty="0">
              <a:solidFill>
                <a:srgbClr val="1E5646"/>
              </a:solidFill>
            </a:endParaRPr>
          </a:p>
        </p:txBody>
      </p:sp>
      <p:cxnSp>
        <p:nvCxnSpPr>
          <p:cNvPr id="37" name="Connecteur droit avec flèche 36"/>
          <p:cNvCxnSpPr>
            <a:stCxn id="59" idx="1"/>
          </p:cNvCxnSpPr>
          <p:nvPr/>
        </p:nvCxnSpPr>
        <p:spPr>
          <a:xfrm flipH="1" flipV="1">
            <a:off x="4518212" y="2868799"/>
            <a:ext cx="669738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 : avec coins rognés en diagonale 5">
            <a:extLst>
              <a:ext uri="{FF2B5EF4-FFF2-40B4-BE49-F238E27FC236}">
                <a16:creationId xmlns:a16="http://schemas.microsoft.com/office/drawing/2014/main" id="{A7ED1D8B-5311-4F6B-A5B5-C87E0BCAAA92}"/>
              </a:ext>
            </a:extLst>
          </p:cNvPr>
          <p:cNvSpPr/>
          <p:nvPr/>
        </p:nvSpPr>
        <p:spPr>
          <a:xfrm>
            <a:off x="1512798" y="2387332"/>
            <a:ext cx="2984232" cy="962933"/>
          </a:xfrm>
          <a:prstGeom prst="snip2Diag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Modèle clusters </a:t>
            </a:r>
            <a:r>
              <a:rPr lang="fr-FR" dirty="0" err="1" smtClean="0"/>
              <a:t>minéralo</a:t>
            </a:r>
            <a:r>
              <a:rPr lang="fr-FR" dirty="0" smtClean="0"/>
              <a:t> ~ spectre médian /</a:t>
            </a:r>
            <a:r>
              <a:rPr lang="fr-FR" dirty="0" err="1" smtClean="0"/>
              <a:t>éch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cxnSp>
        <p:nvCxnSpPr>
          <p:cNvPr id="36" name="Connecteur droit avec flèche 35"/>
          <p:cNvCxnSpPr>
            <a:endCxn id="40" idx="0"/>
          </p:cNvCxnSpPr>
          <p:nvPr/>
        </p:nvCxnSpPr>
        <p:spPr>
          <a:xfrm>
            <a:off x="9760084" y="3370923"/>
            <a:ext cx="0" cy="670652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017665" y="3521042"/>
            <a:ext cx="185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Hypothèse 2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40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8852034" y="4041575"/>
            <a:ext cx="1816100" cy="96293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2000" endA="300" endPos="14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Effet pépite</a:t>
            </a:r>
            <a:endParaRPr lang="fr-FR" dirty="0">
              <a:solidFill>
                <a:srgbClr val="1E5646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240088" y="1963018"/>
            <a:ext cx="185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Hypothèse 1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35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4599274" y="4018526"/>
            <a:ext cx="2993451" cy="962933"/>
          </a:xfrm>
          <a:prstGeom prst="snip2Diag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Kmeans</a:t>
            </a:r>
            <a:r>
              <a:rPr lang="fr-FR" dirty="0"/>
              <a:t> – </a:t>
            </a:r>
            <a:r>
              <a:rPr lang="fr-FR" dirty="0" smtClean="0"/>
              <a:t>classification ~ spectres HAP/matrice</a:t>
            </a:r>
            <a:endParaRPr lang="fr-FR" dirty="0"/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7608159" y="4513549"/>
            <a:ext cx="1263918" cy="0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548201" y="3784786"/>
            <a:ext cx="143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Est-ce suffisant ?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914571" y="4579913"/>
            <a:ext cx="7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5646"/>
                </a:solidFill>
              </a:rPr>
              <a:t>NON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5033434" y="1863432"/>
            <a:ext cx="2076182" cy="1921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à coins arrondis 45"/>
          <p:cNvSpPr/>
          <p:nvPr/>
        </p:nvSpPr>
        <p:spPr>
          <a:xfrm>
            <a:off x="8062189" y="3441119"/>
            <a:ext cx="2860947" cy="1921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 : avec coins rognés en diagonale 5">
            <a:extLst>
              <a:ext uri="{FF2B5EF4-FFF2-40B4-BE49-F238E27FC236}">
                <a16:creationId xmlns:a16="http://schemas.microsoft.com/office/drawing/2014/main" id="{A7ED1D8B-5311-4F6B-A5B5-C87E0BCAAA92}"/>
              </a:ext>
            </a:extLst>
          </p:cNvPr>
          <p:cNvSpPr/>
          <p:nvPr/>
        </p:nvSpPr>
        <p:spPr>
          <a:xfrm>
            <a:off x="1057418" y="4024504"/>
            <a:ext cx="2984232" cy="962933"/>
          </a:xfrm>
          <a:prstGeom prst="round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E5646"/>
                </a:solidFill>
              </a:rPr>
              <a:t>Somme spectres « pépites » ~ texture sol</a:t>
            </a:r>
            <a:endParaRPr lang="fr-FR" dirty="0">
              <a:solidFill>
                <a:srgbClr val="1E5646"/>
              </a:solidFill>
            </a:endParaRPr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2508250" y="3347874"/>
            <a:ext cx="0" cy="670652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35" idx="2"/>
          </p:cNvCxnSpPr>
          <p:nvPr/>
        </p:nvCxnSpPr>
        <p:spPr>
          <a:xfrm flipH="1">
            <a:off x="4041650" y="4499993"/>
            <a:ext cx="557624" cy="5978"/>
          </a:xfrm>
          <a:prstGeom prst="straightConnector1">
            <a:avLst/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3">
            <a:extLst>
              <a:ext uri="{FF2B5EF4-FFF2-40B4-BE49-F238E27FC236}">
                <a16:creationId xmlns:a16="http://schemas.microsoft.com/office/drawing/2014/main" id="{4449842F-28AC-49A9-91D8-229EE6AF1710}"/>
              </a:ext>
            </a:extLst>
          </p:cNvPr>
          <p:cNvSpPr/>
          <p:nvPr/>
        </p:nvSpPr>
        <p:spPr>
          <a:xfrm>
            <a:off x="2726024" y="5153699"/>
            <a:ext cx="5188547" cy="962933"/>
          </a:xfrm>
          <a:prstGeom prst="snip2DiagRect">
            <a:avLst/>
          </a:prstGeom>
          <a:solidFill>
            <a:schemeClr val="accent6">
              <a:alpha val="44000"/>
            </a:schemeClr>
          </a:solidFill>
          <a:ln w="28575">
            <a:solidFill>
              <a:srgbClr val="1E5646"/>
            </a:solidFill>
          </a:ln>
          <a:effectLst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Modèles </a:t>
            </a:r>
            <a:r>
              <a:rPr lang="fr-FR" b="1" dirty="0"/>
              <a:t>– </a:t>
            </a:r>
            <a:r>
              <a:rPr lang="fr-FR" b="1" dirty="0" smtClean="0"/>
              <a:t>régression/classification </a:t>
            </a:r>
            <a:r>
              <a:rPr lang="fr-FR" dirty="0" smtClean="0"/>
              <a:t>~ somme spectres « pépites » ~ « texture » sol</a:t>
            </a:r>
            <a:endParaRPr lang="fr-FR" dirty="0"/>
          </a:p>
        </p:txBody>
      </p:sp>
      <p:cxnSp>
        <p:nvCxnSpPr>
          <p:cNvPr id="22" name="Connecteur en angle 21"/>
          <p:cNvCxnSpPr>
            <a:endCxn id="58" idx="2"/>
          </p:cNvCxnSpPr>
          <p:nvPr/>
        </p:nvCxnSpPr>
        <p:spPr>
          <a:xfrm>
            <a:off x="1512798" y="5004508"/>
            <a:ext cx="1213226" cy="630658"/>
          </a:xfrm>
          <a:prstGeom prst="bentConnector3">
            <a:avLst>
              <a:gd name="adj1" fmla="val 50000"/>
            </a:avLst>
          </a:prstGeom>
          <a:ln w="381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7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12</a:t>
            </a:fld>
            <a:endParaRPr lang="fr-FR"/>
          </a:p>
        </p:txBody>
      </p:sp>
      <p:sp>
        <p:nvSpPr>
          <p:cNvPr id="194" name="Rectangle avec coins arrondis du même côté 193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5" name="Connecteur droit 194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ZoneTexte 195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197" name="ZoneTexte 196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199" name="ZoneTexte 198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00" name="Connecteur droit 199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eur droit 201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ZoneTexte 202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192" name="Rectangle à coins arrondis 191"/>
          <p:cNvSpPr/>
          <p:nvPr/>
        </p:nvSpPr>
        <p:spPr>
          <a:xfrm>
            <a:off x="3096538" y="334665"/>
            <a:ext cx="2808231" cy="307763"/>
          </a:xfrm>
          <a:prstGeom prst="roundRect">
            <a:avLst/>
          </a:prstGeom>
          <a:solidFill>
            <a:srgbClr val="55C3A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Prétraitements spectraux</a:t>
            </a:r>
            <a:endParaRPr lang="en-GB" sz="1600" dirty="0"/>
          </a:p>
        </p:txBody>
      </p:sp>
      <p:sp>
        <p:nvSpPr>
          <p:cNvPr id="219" name="ZoneTexte 218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30" y="3670270"/>
            <a:ext cx="5055043" cy="2523173"/>
          </a:xfrm>
          <a:prstGeom prst="rect">
            <a:avLst/>
          </a:prstGeom>
        </p:spPr>
      </p:pic>
      <p:sp>
        <p:nvSpPr>
          <p:cNvPr id="44" name="Forme libre 43"/>
          <p:cNvSpPr/>
          <p:nvPr/>
        </p:nvSpPr>
        <p:spPr>
          <a:xfrm>
            <a:off x="5362559" y="1135515"/>
            <a:ext cx="5568973" cy="1846659"/>
          </a:xfrm>
          <a:custGeom>
            <a:avLst/>
            <a:gdLst>
              <a:gd name="connsiteX0" fmla="*/ 0 w 2088434"/>
              <a:gd name="connsiteY0" fmla="*/ 0 h 1846659"/>
              <a:gd name="connsiteX1" fmla="*/ 2088434 w 2088434"/>
              <a:gd name="connsiteY1" fmla="*/ 0 h 1846659"/>
              <a:gd name="connsiteX2" fmla="*/ 2088434 w 2088434"/>
              <a:gd name="connsiteY2" fmla="*/ 1846659 h 1846659"/>
              <a:gd name="connsiteX3" fmla="*/ 0 w 2088434"/>
              <a:gd name="connsiteY3" fmla="*/ 1846659 h 1846659"/>
              <a:gd name="connsiteX4" fmla="*/ 0 w 2088434"/>
              <a:gd name="connsiteY4" fmla="*/ 0 h 184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434" h="1846659">
                <a:moveTo>
                  <a:pt x="0" y="0"/>
                </a:moveTo>
                <a:lnTo>
                  <a:pt x="2088434" y="0"/>
                </a:lnTo>
                <a:lnTo>
                  <a:pt x="2088434" y="1846659"/>
                </a:lnTo>
                <a:lnTo>
                  <a:pt x="0" y="18466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t" anchorCtr="0">
            <a:noAutofit/>
          </a:bodyPr>
          <a:lstStyle/>
          <a:p>
            <a:pPr lvl="0" algn="l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dirty="0" smtClean="0">
                <a:latin typeface="+mj-lt"/>
              </a:rPr>
              <a:t>Discrimination non supervisée:</a:t>
            </a:r>
          </a:p>
          <a:p>
            <a:pPr lvl="0" algn="l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kern="1200" dirty="0" err="1" smtClean="0">
                <a:latin typeface="+mj-lt"/>
              </a:rPr>
              <a:t>Kmeans</a:t>
            </a:r>
            <a:r>
              <a:rPr lang="fr-FR" sz="3200" kern="1200" dirty="0" smtClean="0">
                <a:latin typeface="+mj-lt"/>
              </a:rPr>
              <a:t> </a:t>
            </a:r>
            <a:r>
              <a:rPr lang="fr-FR" sz="3200" kern="1200" dirty="0" err="1" smtClean="0">
                <a:latin typeface="+mj-lt"/>
              </a:rPr>
              <a:t>clustering</a:t>
            </a:r>
            <a:endParaRPr lang="fr-FR" sz="3200" kern="1200" dirty="0">
              <a:latin typeface="+mj-lt"/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228" y="3449148"/>
            <a:ext cx="3941772" cy="2965415"/>
          </a:xfrm>
          <a:prstGeom prst="rect">
            <a:avLst/>
          </a:prstGeom>
        </p:spPr>
      </p:pic>
      <p:cxnSp>
        <p:nvCxnSpPr>
          <p:cNvPr id="52" name="Connecteur droit avec flèche 51"/>
          <p:cNvCxnSpPr>
            <a:stCxn id="4" idx="3"/>
            <a:endCxn id="45" idx="1"/>
          </p:cNvCxnSpPr>
          <p:nvPr/>
        </p:nvCxnSpPr>
        <p:spPr>
          <a:xfrm flipV="1">
            <a:off x="7537273" y="4931856"/>
            <a:ext cx="712955" cy="1"/>
          </a:xfrm>
          <a:prstGeom prst="straightConnector1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/>
          <p:cNvCxnSpPr>
            <a:stCxn id="5" idx="2"/>
            <a:endCxn id="4" idx="1"/>
          </p:cNvCxnSpPr>
          <p:nvPr/>
        </p:nvCxnSpPr>
        <p:spPr>
          <a:xfrm>
            <a:off x="1991142" y="4256954"/>
            <a:ext cx="491088" cy="674903"/>
          </a:xfrm>
          <a:prstGeom prst="straightConnector1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" y="1738216"/>
            <a:ext cx="3359597" cy="2518738"/>
          </a:xfrm>
          <a:prstGeom prst="rect">
            <a:avLst/>
          </a:prstGeom>
        </p:spPr>
      </p:pic>
      <p:sp>
        <p:nvSpPr>
          <p:cNvPr id="218" name="Rectangle avec coins rognés en diagonale 217"/>
          <p:cNvSpPr/>
          <p:nvPr/>
        </p:nvSpPr>
        <p:spPr>
          <a:xfrm>
            <a:off x="145607" y="639368"/>
            <a:ext cx="2336623" cy="1101923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Routine de prétraitements spectraux établie</a:t>
            </a:r>
            <a:endParaRPr lang="fr-FR" dirty="0">
              <a:solidFill>
                <a:srgbClr val="1A4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13</a:t>
            </a:fld>
            <a:endParaRPr lang="fr-FR"/>
          </a:p>
        </p:txBody>
      </p:sp>
      <p:sp>
        <p:nvSpPr>
          <p:cNvPr id="19" name="Rectangle avec coins arrondis du même côté 18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onnecteur droit 19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2" name="Rectangle avec coins rognés en diagonale 41"/>
          <p:cNvSpPr/>
          <p:nvPr/>
        </p:nvSpPr>
        <p:spPr>
          <a:xfrm>
            <a:off x="180266" y="641878"/>
            <a:ext cx="2683037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1A4167"/>
                </a:solidFill>
              </a:rPr>
              <a:t>Modèles PLS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6304390" y="296460"/>
            <a:ext cx="1739413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Régression</a:t>
            </a:r>
            <a:endParaRPr lang="en-GB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" y="1162159"/>
            <a:ext cx="3808127" cy="28648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23" y="1162159"/>
            <a:ext cx="3808127" cy="2864873"/>
          </a:xfrm>
          <a:prstGeom prst="rect">
            <a:avLst/>
          </a:prstGeom>
        </p:spPr>
      </p:pic>
      <p:sp>
        <p:nvSpPr>
          <p:cNvPr id="23" name="Forme libre 22"/>
          <p:cNvSpPr/>
          <p:nvPr/>
        </p:nvSpPr>
        <p:spPr>
          <a:xfrm>
            <a:off x="7725822" y="1022827"/>
            <a:ext cx="4453580" cy="3004205"/>
          </a:xfrm>
          <a:custGeom>
            <a:avLst/>
            <a:gdLst>
              <a:gd name="connsiteX0" fmla="*/ 0 w 2088434"/>
              <a:gd name="connsiteY0" fmla="*/ 0 h 1846659"/>
              <a:gd name="connsiteX1" fmla="*/ 2088434 w 2088434"/>
              <a:gd name="connsiteY1" fmla="*/ 0 h 1846659"/>
              <a:gd name="connsiteX2" fmla="*/ 2088434 w 2088434"/>
              <a:gd name="connsiteY2" fmla="*/ 1846659 h 1846659"/>
              <a:gd name="connsiteX3" fmla="*/ 0 w 2088434"/>
              <a:gd name="connsiteY3" fmla="*/ 1846659 h 1846659"/>
              <a:gd name="connsiteX4" fmla="*/ 0 w 2088434"/>
              <a:gd name="connsiteY4" fmla="*/ 0 h 184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434" h="1846659">
                <a:moveTo>
                  <a:pt x="0" y="0"/>
                </a:moveTo>
                <a:lnTo>
                  <a:pt x="2088434" y="0"/>
                </a:lnTo>
                <a:lnTo>
                  <a:pt x="2088434" y="1846659"/>
                </a:lnTo>
                <a:lnTo>
                  <a:pt x="0" y="18466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t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Variables importantes ne correspondant pas toutes à la littérature (VIP score)</a:t>
            </a: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Mauvaise </a:t>
            </a:r>
            <a:r>
              <a:rPr lang="fr-FR" sz="2400" dirty="0">
                <a:latin typeface="+mj-lt"/>
              </a:rPr>
              <a:t>d</a:t>
            </a:r>
            <a:r>
              <a:rPr lang="fr-FR" sz="2400" dirty="0" smtClean="0">
                <a:latin typeface="+mj-lt"/>
              </a:rPr>
              <a:t>istribution des concentrations</a:t>
            </a: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R²=0,97, </a:t>
            </a:r>
            <a:r>
              <a:rPr lang="fr-FR" sz="2400" b="1" dirty="0" smtClean="0">
                <a:latin typeface="+mj-lt"/>
              </a:rPr>
              <a:t>RMSE = 742</a:t>
            </a:r>
          </a:p>
        </p:txBody>
      </p:sp>
      <p:sp>
        <p:nvSpPr>
          <p:cNvPr id="30" name="Rectangle avec coins rognés en diagonale 29"/>
          <p:cNvSpPr/>
          <p:nvPr/>
        </p:nvSpPr>
        <p:spPr>
          <a:xfrm>
            <a:off x="180266" y="1124171"/>
            <a:ext cx="899786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 smtClean="0">
                <a:solidFill>
                  <a:srgbClr val="1A4167"/>
                </a:solidFill>
              </a:rPr>
              <a:t>Mdl</a:t>
            </a:r>
            <a:r>
              <a:rPr lang="fr-FR" dirty="0" smtClean="0">
                <a:solidFill>
                  <a:srgbClr val="1A4167"/>
                </a:solidFill>
              </a:rPr>
              <a:t> 1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2" name="Forme libre 31"/>
          <p:cNvSpPr/>
          <p:nvPr/>
        </p:nvSpPr>
        <p:spPr>
          <a:xfrm>
            <a:off x="1610139" y="4445635"/>
            <a:ext cx="9442174" cy="1846659"/>
          </a:xfrm>
          <a:custGeom>
            <a:avLst/>
            <a:gdLst>
              <a:gd name="connsiteX0" fmla="*/ 0 w 2088434"/>
              <a:gd name="connsiteY0" fmla="*/ 0 h 1846659"/>
              <a:gd name="connsiteX1" fmla="*/ 2088434 w 2088434"/>
              <a:gd name="connsiteY1" fmla="*/ 0 h 1846659"/>
              <a:gd name="connsiteX2" fmla="*/ 2088434 w 2088434"/>
              <a:gd name="connsiteY2" fmla="*/ 1846659 h 1846659"/>
              <a:gd name="connsiteX3" fmla="*/ 0 w 2088434"/>
              <a:gd name="connsiteY3" fmla="*/ 1846659 h 1846659"/>
              <a:gd name="connsiteX4" fmla="*/ 0 w 2088434"/>
              <a:gd name="connsiteY4" fmla="*/ 0 h 184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434" h="1846659">
                <a:moveTo>
                  <a:pt x="0" y="0"/>
                </a:moveTo>
                <a:lnTo>
                  <a:pt x="2088434" y="0"/>
                </a:lnTo>
                <a:lnTo>
                  <a:pt x="2088434" y="1846659"/>
                </a:lnTo>
                <a:lnTo>
                  <a:pt x="0" y="18466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t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Réduction des extrêmes de concentrations</a:t>
            </a: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2400" dirty="0" smtClean="0">
              <a:latin typeface="+mj-lt"/>
            </a:endParaRP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Réduction du nombre de </a:t>
            </a:r>
            <a:r>
              <a:rPr lang="fr-FR" sz="2400" dirty="0" err="1" smtClean="0">
                <a:latin typeface="+mj-lt"/>
              </a:rPr>
              <a:t>CPs</a:t>
            </a:r>
            <a:endParaRPr lang="fr-FR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82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14</a:t>
            </a:fld>
            <a:endParaRPr lang="fr-FR"/>
          </a:p>
        </p:txBody>
      </p:sp>
      <p:sp>
        <p:nvSpPr>
          <p:cNvPr id="19" name="Rectangle avec coins arrondis du même côté 18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onnecteur droit 19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2" name="Rectangle avec coins rognés en diagonale 41"/>
          <p:cNvSpPr/>
          <p:nvPr/>
        </p:nvSpPr>
        <p:spPr>
          <a:xfrm>
            <a:off x="180266" y="641878"/>
            <a:ext cx="2683037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1A4167"/>
                </a:solidFill>
              </a:rPr>
              <a:t>Modèles PLS</a:t>
            </a:r>
            <a:endParaRPr lang="fr-FR" dirty="0">
              <a:solidFill>
                <a:srgbClr val="1A4167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8" y="1179682"/>
            <a:ext cx="4089147" cy="3076286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6304390" y="296460"/>
            <a:ext cx="1739413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Régression</a:t>
            </a:r>
            <a:endParaRPr lang="en-GB" sz="1600" dirty="0"/>
          </a:p>
        </p:txBody>
      </p:sp>
      <p:sp>
        <p:nvSpPr>
          <p:cNvPr id="30" name="Rectangle avec coins rognés en diagonale 29"/>
          <p:cNvSpPr/>
          <p:nvPr/>
        </p:nvSpPr>
        <p:spPr>
          <a:xfrm>
            <a:off x="180266" y="1124171"/>
            <a:ext cx="899786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 smtClean="0">
                <a:solidFill>
                  <a:srgbClr val="1A4167"/>
                </a:solidFill>
              </a:rPr>
              <a:t>Mdl</a:t>
            </a:r>
            <a:r>
              <a:rPr lang="fr-FR" dirty="0" smtClean="0">
                <a:solidFill>
                  <a:srgbClr val="1A4167"/>
                </a:solidFill>
              </a:rPr>
              <a:t> 2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1" name="Rectangle avec coins rognés en diagonale 30"/>
          <p:cNvSpPr/>
          <p:nvPr/>
        </p:nvSpPr>
        <p:spPr>
          <a:xfrm>
            <a:off x="180266" y="3898228"/>
            <a:ext cx="899786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 smtClean="0">
                <a:solidFill>
                  <a:srgbClr val="1A4167"/>
                </a:solidFill>
              </a:rPr>
              <a:t>Mdl</a:t>
            </a:r>
            <a:r>
              <a:rPr lang="fr-FR" dirty="0" smtClean="0">
                <a:solidFill>
                  <a:srgbClr val="1A4167"/>
                </a:solidFill>
              </a:rPr>
              <a:t> 3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2" name="Forme libre 31"/>
          <p:cNvSpPr/>
          <p:nvPr/>
        </p:nvSpPr>
        <p:spPr>
          <a:xfrm>
            <a:off x="7693421" y="1668143"/>
            <a:ext cx="4453580" cy="1846659"/>
          </a:xfrm>
          <a:custGeom>
            <a:avLst/>
            <a:gdLst>
              <a:gd name="connsiteX0" fmla="*/ 0 w 2088434"/>
              <a:gd name="connsiteY0" fmla="*/ 0 h 1846659"/>
              <a:gd name="connsiteX1" fmla="*/ 2088434 w 2088434"/>
              <a:gd name="connsiteY1" fmla="*/ 0 h 1846659"/>
              <a:gd name="connsiteX2" fmla="*/ 2088434 w 2088434"/>
              <a:gd name="connsiteY2" fmla="*/ 1846659 h 1846659"/>
              <a:gd name="connsiteX3" fmla="*/ 0 w 2088434"/>
              <a:gd name="connsiteY3" fmla="*/ 1846659 h 1846659"/>
              <a:gd name="connsiteX4" fmla="*/ 0 w 2088434"/>
              <a:gd name="connsiteY4" fmla="*/ 0 h 184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434" h="1846659">
                <a:moveTo>
                  <a:pt x="0" y="0"/>
                </a:moveTo>
                <a:lnTo>
                  <a:pt x="2088434" y="0"/>
                </a:lnTo>
                <a:lnTo>
                  <a:pt x="2088434" y="1846659"/>
                </a:lnTo>
                <a:lnTo>
                  <a:pt x="0" y="18466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t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Variables importantes correspondant un peu plus à la littérature (VIP score)</a:t>
            </a: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R²= 0,89, RMSE = 145,92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59" y="1086649"/>
            <a:ext cx="4168299" cy="313583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27" y="4140226"/>
            <a:ext cx="3713003" cy="279331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9" y="4118612"/>
            <a:ext cx="3672631" cy="2762938"/>
          </a:xfrm>
          <a:prstGeom prst="rect">
            <a:avLst/>
          </a:prstGeom>
        </p:spPr>
      </p:pic>
      <p:sp>
        <p:nvSpPr>
          <p:cNvPr id="33" name="Forme libre 32"/>
          <p:cNvSpPr/>
          <p:nvPr/>
        </p:nvSpPr>
        <p:spPr>
          <a:xfrm>
            <a:off x="7693421" y="4217157"/>
            <a:ext cx="4453580" cy="1846659"/>
          </a:xfrm>
          <a:custGeom>
            <a:avLst/>
            <a:gdLst>
              <a:gd name="connsiteX0" fmla="*/ 0 w 2088434"/>
              <a:gd name="connsiteY0" fmla="*/ 0 h 1846659"/>
              <a:gd name="connsiteX1" fmla="*/ 2088434 w 2088434"/>
              <a:gd name="connsiteY1" fmla="*/ 0 h 1846659"/>
              <a:gd name="connsiteX2" fmla="*/ 2088434 w 2088434"/>
              <a:gd name="connsiteY2" fmla="*/ 1846659 h 1846659"/>
              <a:gd name="connsiteX3" fmla="*/ 0 w 2088434"/>
              <a:gd name="connsiteY3" fmla="*/ 1846659 h 1846659"/>
              <a:gd name="connsiteX4" fmla="*/ 0 w 2088434"/>
              <a:gd name="connsiteY4" fmla="*/ 0 h 184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434" h="1846659">
                <a:moveTo>
                  <a:pt x="0" y="0"/>
                </a:moveTo>
                <a:lnTo>
                  <a:pt x="2088434" y="0"/>
                </a:lnTo>
                <a:lnTo>
                  <a:pt x="2088434" y="1846659"/>
                </a:lnTo>
                <a:lnTo>
                  <a:pt x="0" y="18466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t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Variables importantes correspondant à la littérature ont un VIP score plus important</a:t>
            </a:r>
          </a:p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 smtClean="0">
                <a:latin typeface="+mj-lt"/>
              </a:rPr>
              <a:t>&gt; R²= 0,44, RMSE = 324,1</a:t>
            </a:r>
          </a:p>
        </p:txBody>
      </p:sp>
    </p:spTree>
    <p:extLst>
      <p:ext uri="{BB962C8B-B14F-4D97-AF65-F5344CB8AC3E}">
        <p14:creationId xmlns:p14="http://schemas.microsoft.com/office/powerpoint/2010/main" val="31433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15</a:t>
            </a:fld>
            <a:endParaRPr lang="fr-FR" dirty="0"/>
          </a:p>
        </p:txBody>
      </p:sp>
      <p:sp>
        <p:nvSpPr>
          <p:cNvPr id="25" name="Rectangle avec coins arrondis du même côté 2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Connecteur droit 2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0" name="ZoneTexte 2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35" name="Rectangle avec coins rognés en diagonale 34"/>
          <p:cNvSpPr/>
          <p:nvPr/>
        </p:nvSpPr>
        <p:spPr>
          <a:xfrm>
            <a:off x="3321423" y="3195335"/>
            <a:ext cx="5326012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1A4167"/>
                </a:solidFill>
              </a:rPr>
              <a:t>kNN</a:t>
            </a:r>
            <a:r>
              <a:rPr lang="fr-FR" dirty="0" smtClean="0">
                <a:solidFill>
                  <a:srgbClr val="1A4167"/>
                </a:solidFill>
              </a:rPr>
              <a:t>, </a:t>
            </a:r>
            <a:r>
              <a:rPr lang="fr-FR" dirty="0" err="1" smtClean="0">
                <a:solidFill>
                  <a:srgbClr val="1A4167"/>
                </a:solidFill>
              </a:rPr>
              <a:t>Decision</a:t>
            </a:r>
            <a:r>
              <a:rPr lang="fr-FR" dirty="0" smtClean="0">
                <a:solidFill>
                  <a:srgbClr val="1A4167"/>
                </a:solidFill>
              </a:rPr>
              <a:t> </a:t>
            </a:r>
            <a:r>
              <a:rPr lang="fr-FR" dirty="0" err="1" smtClean="0">
                <a:solidFill>
                  <a:srgbClr val="1A4167"/>
                </a:solidFill>
              </a:rPr>
              <a:t>Tree</a:t>
            </a:r>
            <a:r>
              <a:rPr lang="fr-FR" dirty="0" smtClean="0">
                <a:solidFill>
                  <a:srgbClr val="1A4167"/>
                </a:solidFill>
              </a:rPr>
              <a:t>, LQA, PLS-DA, SVM, …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6304390" y="296460"/>
            <a:ext cx="1739413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Classification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357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16</a:t>
            </a:fld>
            <a:endParaRPr lang="fr-FR"/>
          </a:p>
        </p:txBody>
      </p:sp>
      <p:sp>
        <p:nvSpPr>
          <p:cNvPr id="20" name="Rectangle avec coins arrondis du même côté 19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165988" y="68317"/>
            <a:ext cx="2151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Analyses &amp; Résultats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0219338" y="333413"/>
            <a:ext cx="1885951" cy="537287"/>
          </a:xfrm>
          <a:prstGeom prst="roundRect">
            <a:avLst/>
          </a:prstGeom>
          <a:solidFill>
            <a:srgbClr val="2B796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Analyses complémentaires</a:t>
            </a:r>
            <a:endParaRPr lang="en-GB" sz="1400" dirty="0"/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951514" y="1181813"/>
            <a:ext cx="10515600" cy="4015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1E5646"/>
                </a:solidFill>
              </a:rPr>
              <a:t>Analyses Cal set</a:t>
            </a:r>
          </a:p>
          <a:p>
            <a:endParaRPr lang="fr-FR" dirty="0">
              <a:solidFill>
                <a:srgbClr val="1E5646"/>
              </a:solidFill>
            </a:endParaRPr>
          </a:p>
          <a:p>
            <a:r>
              <a:rPr lang="fr-FR" dirty="0" smtClean="0">
                <a:solidFill>
                  <a:srgbClr val="1E5646"/>
                </a:solidFill>
              </a:rPr>
              <a:t>Analyses Test set</a:t>
            </a:r>
          </a:p>
          <a:p>
            <a:pPr marL="0" indent="0">
              <a:buNone/>
            </a:pPr>
            <a:endParaRPr lang="fr-FR" dirty="0" smtClean="0">
              <a:solidFill>
                <a:srgbClr val="1E5646"/>
              </a:solidFill>
            </a:endParaRPr>
          </a:p>
          <a:p>
            <a:r>
              <a:rPr lang="fr-FR" dirty="0" smtClean="0">
                <a:solidFill>
                  <a:srgbClr val="1E5646"/>
                </a:solidFill>
              </a:rPr>
              <a:t>Analyses TRES (Déclins de fluorescence)</a:t>
            </a:r>
          </a:p>
          <a:p>
            <a:endParaRPr lang="fr-FR" dirty="0">
              <a:solidFill>
                <a:srgbClr val="1E5646"/>
              </a:solidFill>
            </a:endParaRPr>
          </a:p>
          <a:p>
            <a:r>
              <a:rPr lang="fr-FR" dirty="0" smtClean="0">
                <a:solidFill>
                  <a:srgbClr val="1E5646"/>
                </a:solidFill>
              </a:rPr>
              <a:t>Coupler les variables pour les 2 excitations (266 &amp; 355 nm)</a:t>
            </a:r>
            <a:endParaRPr lang="fr-FR" dirty="0">
              <a:solidFill>
                <a:srgbClr val="1E5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17</a:t>
            </a:fld>
            <a:endParaRPr lang="fr-FR"/>
          </a:p>
        </p:txBody>
      </p:sp>
      <p:sp>
        <p:nvSpPr>
          <p:cNvPr id="20" name="Rectangle avec coins arrondis du même côté 19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165988" y="68317"/>
            <a:ext cx="2151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Analyses &amp; Résultats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0189365" y="382853"/>
            <a:ext cx="1888335" cy="290247"/>
          </a:xfrm>
          <a:prstGeom prst="roundRect">
            <a:avLst/>
          </a:prstGeom>
          <a:solidFill>
            <a:srgbClr val="2B796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Modélisation</a:t>
            </a:r>
            <a:endParaRPr lang="en-GB" sz="1400" dirty="0"/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951514" y="1181813"/>
            <a:ext cx="10515600" cy="4015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 smtClean="0">
              <a:solidFill>
                <a:srgbClr val="1E5646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fr-FR" sz="2800" dirty="0" smtClean="0">
                <a:solidFill>
                  <a:srgbClr val="1E5646"/>
                </a:solidFill>
              </a:rPr>
              <a:t>Classification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smtClean="0">
                <a:solidFill>
                  <a:srgbClr val="1E5646"/>
                </a:solidFill>
              </a:rPr>
              <a:t>Gammes de concentrations étendues ? ( &gt; 0, 0 &lt; X &lt; 50, &gt; 50 mg/kg)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>
                <a:solidFill>
                  <a:srgbClr val="1E5646"/>
                </a:solidFill>
              </a:rPr>
              <a:t>Classification Contaminé / pas contaminé (seuil 40-50 mg/kg)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smtClean="0">
                <a:solidFill>
                  <a:srgbClr val="1E5646"/>
                </a:solidFill>
              </a:rPr>
              <a:t>Modélisation semi-supervisée pour déterminer spectres pépites pour (</a:t>
            </a:r>
            <a:r>
              <a:rPr lang="fr-FR" sz="2400" dirty="0" err="1" smtClean="0">
                <a:solidFill>
                  <a:srgbClr val="1E5646"/>
                </a:solidFill>
              </a:rPr>
              <a:t>logistic</a:t>
            </a:r>
            <a:r>
              <a:rPr lang="fr-FR" sz="2400" dirty="0" smtClean="0">
                <a:solidFill>
                  <a:srgbClr val="1E5646"/>
                </a:solidFill>
              </a:rPr>
              <a:t> </a:t>
            </a:r>
            <a:r>
              <a:rPr lang="fr-FR" sz="2400" dirty="0" err="1" smtClean="0">
                <a:solidFill>
                  <a:srgbClr val="1E5646"/>
                </a:solidFill>
              </a:rPr>
              <a:t>regression</a:t>
            </a:r>
            <a:r>
              <a:rPr lang="fr-FR" sz="2400" dirty="0" smtClean="0">
                <a:solidFill>
                  <a:srgbClr val="1E5646"/>
                </a:solidFill>
              </a:rPr>
              <a:t>)</a:t>
            </a:r>
          </a:p>
          <a:p>
            <a:pPr marL="685800" lvl="2">
              <a:spcBef>
                <a:spcPts val="1000"/>
              </a:spcBef>
            </a:pPr>
            <a:endParaRPr lang="fr-FR" sz="2400" dirty="0" smtClean="0">
              <a:solidFill>
                <a:srgbClr val="1E5646"/>
              </a:solidFill>
            </a:endParaRPr>
          </a:p>
          <a:p>
            <a:pPr marL="228600" lvl="1">
              <a:spcBef>
                <a:spcPts val="1000"/>
              </a:spcBef>
            </a:pPr>
            <a:endParaRPr lang="fr-FR" sz="2800" dirty="0">
              <a:solidFill>
                <a:srgbClr val="1E5646"/>
              </a:solidFill>
            </a:endParaRPr>
          </a:p>
          <a:p>
            <a:pPr marL="228600" lvl="1">
              <a:spcBef>
                <a:spcPts val="1000"/>
              </a:spcBef>
            </a:pPr>
            <a:endParaRPr lang="fr-FR" sz="2800" dirty="0">
              <a:solidFill>
                <a:srgbClr val="1E5646"/>
              </a:solidFill>
            </a:endParaRPr>
          </a:p>
          <a:p>
            <a:endParaRPr lang="fr-FR" dirty="0" smtClean="0">
              <a:solidFill>
                <a:srgbClr val="1E5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DA144-2631-43C9-9243-D451AE77D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7" y="2677"/>
            <a:ext cx="1279168" cy="7035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7EF774-E336-429F-A025-5E6F763C6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7908" cy="7035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51BAC7-171E-4569-A0A0-B5AAA15EB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95" y="-13018"/>
            <a:ext cx="1092315" cy="716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C20403-6034-4F7D-8BB3-2CDA853B91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3" y="-13018"/>
            <a:ext cx="1216813" cy="70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2ED5C9-6AB5-463C-BA7A-73CCFB0207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56" y="-13018"/>
            <a:ext cx="1064039" cy="7088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FEB976-25F8-4145-BEF7-C162ED3DE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77" y="-1"/>
            <a:ext cx="1235950" cy="7035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E8FF4F-9E22-4A1D-A174-E39E901DEC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95" y="-12336"/>
            <a:ext cx="1092315" cy="728210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9C21E08-C5A6-464B-995B-4163AF0DA717}"/>
              </a:ext>
            </a:extLst>
          </p:cNvPr>
          <p:cNvSpPr txBox="1">
            <a:spLocks/>
          </p:cNvSpPr>
          <p:nvPr/>
        </p:nvSpPr>
        <p:spPr>
          <a:xfrm>
            <a:off x="868049" y="2485318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1A4167"/>
                </a:solidFill>
              </a:rPr>
              <a:t>Merci de votre attention !</a:t>
            </a:r>
            <a:endParaRPr lang="fr-FR" dirty="0">
              <a:solidFill>
                <a:srgbClr val="1A4167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53" y="-43302"/>
            <a:ext cx="2104920" cy="790141"/>
          </a:xfrm>
          <a:prstGeom prst="rect">
            <a:avLst/>
          </a:prstGeom>
        </p:spPr>
      </p:pic>
      <p:pic>
        <p:nvPicPr>
          <p:cNvPr id="21" name="Image 18">
            <a:extLst>
              <a:ext uri="{FF2B5EF4-FFF2-40B4-BE49-F238E27FC236}">
                <a16:creationId xmlns:a16="http://schemas.microsoft.com/office/drawing/2014/main" id="{8F5B9A34-2A72-4E17-B827-FDCE8C20F7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" r="33637"/>
          <a:stretch/>
        </p:blipFill>
        <p:spPr>
          <a:xfrm>
            <a:off x="1122405" y="4975755"/>
            <a:ext cx="5413290" cy="117368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77" y="5121757"/>
            <a:ext cx="4136804" cy="8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19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95301" y="617035"/>
            <a:ext cx="181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Réf. Biblio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155700" y="1803400"/>
            <a:ext cx="98298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C. K. Lee, E. J. </a:t>
            </a:r>
            <a:r>
              <a:rPr lang="en-GB" sz="1100" dirty="0" err="1"/>
              <a:t>Ko</a:t>
            </a:r>
            <a:r>
              <a:rPr lang="en-GB" sz="1100" dirty="0"/>
              <a:t>, K. W. Kim, and Y. J. Kim, ‘Partial Least Square Regression Method for the Detection of Polycyclic Aromatic Hydrocarbons in the Soil Environment Using Laser-Induced Fluorescence Spectroscopy’, Water. Air. Soil </a:t>
            </a:r>
            <a:r>
              <a:rPr lang="en-GB" sz="1100" dirty="0" err="1"/>
              <a:t>Pollut</a:t>
            </a:r>
            <a:r>
              <a:rPr lang="en-GB" sz="1100" dirty="0"/>
              <a:t>., vol. 158, no. 1, pp. 261–275, Oct. 2004, </a:t>
            </a:r>
            <a:r>
              <a:rPr lang="en-GB" sz="1100" dirty="0" err="1"/>
              <a:t>doi</a:t>
            </a:r>
            <a:r>
              <a:rPr lang="en-GB" sz="1100" dirty="0"/>
              <a:t>: 10.1023/B:WATE.0000044858.39836.e2</a:t>
            </a:r>
            <a:r>
              <a:rPr lang="en-GB" sz="1100" dirty="0" smtClean="0"/>
              <a:t>.</a:t>
            </a:r>
          </a:p>
          <a:p>
            <a:endParaRPr lang="en-GB" sz="1100" dirty="0"/>
          </a:p>
          <a:p>
            <a:r>
              <a:rPr lang="en-GB" sz="1100" dirty="0" smtClean="0"/>
              <a:t>F</a:t>
            </a:r>
            <a:r>
              <a:rPr lang="en-GB" sz="1100" dirty="0"/>
              <a:t>. </a:t>
            </a:r>
            <a:r>
              <a:rPr lang="en-GB" sz="1100" dirty="0" err="1"/>
              <a:t>Qazi</a:t>
            </a:r>
            <a:r>
              <a:rPr lang="en-GB" sz="1100" dirty="0"/>
              <a:t>, E. </a:t>
            </a:r>
            <a:r>
              <a:rPr lang="en-GB" sz="1100" dirty="0" err="1"/>
              <a:t>Shahsavari</a:t>
            </a:r>
            <a:r>
              <a:rPr lang="en-GB" sz="1100" dirty="0"/>
              <a:t>, S. </a:t>
            </a:r>
            <a:r>
              <a:rPr lang="en-GB" sz="1100" dirty="0" err="1"/>
              <a:t>Prawer</a:t>
            </a:r>
            <a:r>
              <a:rPr lang="en-GB" sz="1100" dirty="0"/>
              <a:t>, A. S. Ball, and S. </a:t>
            </a:r>
            <a:r>
              <a:rPr lang="en-GB" sz="1100" dirty="0" err="1"/>
              <a:t>Tomljenovic-Hanic</a:t>
            </a:r>
            <a:r>
              <a:rPr lang="en-GB" sz="1100" dirty="0"/>
              <a:t>, ‘Detection and identification of </a:t>
            </a:r>
            <a:r>
              <a:rPr lang="en-GB" sz="1100" dirty="0" err="1"/>
              <a:t>polyaromatic</a:t>
            </a:r>
            <a:r>
              <a:rPr lang="en-GB" sz="1100" dirty="0"/>
              <a:t> hydrocarbons (PAHs) contamination in soil using intrinsic fluorescence’, Environ. </a:t>
            </a:r>
            <a:r>
              <a:rPr lang="en-GB" sz="1100" dirty="0" err="1"/>
              <a:t>Pollut</a:t>
            </a:r>
            <a:r>
              <a:rPr lang="en-GB" sz="1100" dirty="0"/>
              <a:t>., vol. 272, p. 116010, Mar. 2021, </a:t>
            </a:r>
            <a:r>
              <a:rPr lang="en-GB" sz="1100" dirty="0" err="1"/>
              <a:t>doi</a:t>
            </a:r>
            <a:r>
              <a:rPr lang="en-GB" sz="1100" dirty="0"/>
              <a:t>: 10.1016/j.envpol.2020.116010</a:t>
            </a:r>
            <a:r>
              <a:rPr lang="en-GB" sz="1100" dirty="0" smtClean="0"/>
              <a:t>.</a:t>
            </a:r>
          </a:p>
          <a:p>
            <a:endParaRPr lang="en-GB" sz="1100" dirty="0"/>
          </a:p>
          <a:p>
            <a:r>
              <a:rPr lang="en-GB" sz="1100" dirty="0" err="1" smtClean="0"/>
              <a:t>Benedet</a:t>
            </a:r>
            <a:r>
              <a:rPr lang="en-GB" sz="1100" dirty="0"/>
              <a:t>, L., </a:t>
            </a:r>
            <a:r>
              <a:rPr lang="en-GB" sz="1100" dirty="0" err="1"/>
              <a:t>Faria</a:t>
            </a:r>
            <a:r>
              <a:rPr lang="en-GB" sz="1100" dirty="0"/>
              <a:t>, W.M., Silva, S.H.G., Mancini, M., </a:t>
            </a:r>
            <a:r>
              <a:rPr lang="en-GB" sz="1100" dirty="0" err="1"/>
              <a:t>Guilherme</a:t>
            </a:r>
            <a:r>
              <a:rPr lang="en-GB" sz="1100" dirty="0"/>
              <a:t>, L.R.G., </a:t>
            </a:r>
            <a:r>
              <a:rPr lang="en-GB" sz="1100" dirty="0" err="1"/>
              <a:t>Demattê</a:t>
            </a:r>
            <a:r>
              <a:rPr lang="en-GB" sz="1100" dirty="0"/>
              <a:t>, J.A.M., </a:t>
            </a:r>
            <a:r>
              <a:rPr lang="en-GB" sz="1100" dirty="0" err="1"/>
              <a:t>Curi</a:t>
            </a:r>
            <a:r>
              <a:rPr lang="en-GB" sz="1100" dirty="0"/>
              <a:t>, N., 2020. Soil subgroup prediction via portable X-ray fluorescence and visible near-infrared spectroscopy. </a:t>
            </a:r>
            <a:r>
              <a:rPr lang="en-GB" sz="1100" dirty="0" err="1"/>
              <a:t>Geoderma</a:t>
            </a:r>
            <a:r>
              <a:rPr lang="en-GB" sz="1100" dirty="0"/>
              <a:t> 365, 114212. </a:t>
            </a:r>
            <a:r>
              <a:rPr lang="en-GB" sz="1100" dirty="0">
                <a:hlinkClick r:id="rId2"/>
              </a:rPr>
              <a:t>https://doi.org/10.1016/j.geoderma.2020.114212</a:t>
            </a:r>
            <a:endParaRPr lang="en-GB" sz="1100" dirty="0"/>
          </a:p>
          <a:p>
            <a:endParaRPr lang="fr-FR" sz="1100" dirty="0" smtClean="0"/>
          </a:p>
          <a:p>
            <a:r>
              <a:rPr lang="en-GB" sz="1100" dirty="0" smtClean="0"/>
              <a:t>de </a:t>
            </a:r>
            <a:r>
              <a:rPr lang="en-GB" sz="1100" dirty="0"/>
              <a:t>Jong, S., 1993. SIMPLS: An alternative approach to partial least squares regression. </a:t>
            </a:r>
            <a:r>
              <a:rPr lang="en-GB" sz="1100" dirty="0" err="1"/>
              <a:t>Chemometrics</a:t>
            </a:r>
            <a:r>
              <a:rPr lang="en-GB" sz="1100" dirty="0"/>
              <a:t> and Intelligent Laboratory Systems 18, 251–263. </a:t>
            </a:r>
            <a:r>
              <a:rPr lang="en-GB" sz="1100" dirty="0">
                <a:hlinkClick r:id="rId3"/>
              </a:rPr>
              <a:t>https://doi.org/10.1016/0169-7439(93)85002-X</a:t>
            </a:r>
            <a:endParaRPr lang="en-GB" sz="1100" dirty="0"/>
          </a:p>
          <a:p>
            <a:endParaRPr lang="fr-FR" sz="1100" dirty="0" smtClean="0"/>
          </a:p>
          <a:p>
            <a:r>
              <a:rPr lang="en-GB" sz="1100" dirty="0"/>
              <a:t>Douglas, R.K., </a:t>
            </a:r>
            <a:r>
              <a:rPr lang="en-GB" sz="1100" dirty="0" err="1"/>
              <a:t>Nawar</a:t>
            </a:r>
            <a:r>
              <a:rPr lang="en-GB" sz="1100" dirty="0"/>
              <a:t>, S., </a:t>
            </a:r>
            <a:r>
              <a:rPr lang="en-GB" sz="1100" dirty="0" err="1"/>
              <a:t>Alamar</a:t>
            </a:r>
            <a:r>
              <a:rPr lang="en-GB" sz="1100" dirty="0"/>
              <a:t>, M.C., </a:t>
            </a:r>
            <a:r>
              <a:rPr lang="en-GB" sz="1100" dirty="0" err="1"/>
              <a:t>Coulon</a:t>
            </a:r>
            <a:r>
              <a:rPr lang="en-GB" sz="1100" dirty="0"/>
              <a:t>, F., </a:t>
            </a:r>
            <a:r>
              <a:rPr lang="en-GB" sz="1100" dirty="0" err="1"/>
              <a:t>Mouazen</a:t>
            </a:r>
            <a:r>
              <a:rPr lang="en-GB" sz="1100" dirty="0"/>
              <a:t>, A.M., 2017. Almost 25 years of chromatographic and spectroscopic analytical method development for petroleum hydrocarbons analysis in soil and sediment: state-of-the-art, progress and trends. Critical Reviews in Environmental Science and Technology 47, 1497–1527. </a:t>
            </a:r>
            <a:r>
              <a:rPr lang="en-GB" sz="1100" dirty="0">
                <a:hlinkClick r:id="rId4"/>
              </a:rPr>
              <a:t>https://</a:t>
            </a:r>
            <a:r>
              <a:rPr lang="en-GB" sz="1100" dirty="0" smtClean="0">
                <a:hlinkClick r:id="rId4"/>
              </a:rPr>
              <a:t>doi.org/10.1080/10643389.2017.1385368</a:t>
            </a:r>
            <a:endParaRPr lang="fr-FR" sz="1100" dirty="0"/>
          </a:p>
          <a:p>
            <a:endParaRPr lang="fr-FR" sz="1100" dirty="0"/>
          </a:p>
          <a:p>
            <a:r>
              <a:rPr lang="en-GB" sz="1100" dirty="0"/>
              <a:t>Xu, D., Zhao, R., Li, S., Chen, S., Jiang, Q., Zhou, L., Shi, Z., 2019. Multi-sensor fusion for the determination of several soil properties in the Yangtze River Delta, China. European Journal of Soil Science 70, 162–173. </a:t>
            </a:r>
            <a:r>
              <a:rPr lang="en-GB" sz="1100" dirty="0">
                <a:hlinkClick r:id="rId5"/>
              </a:rPr>
              <a:t>https://</a:t>
            </a:r>
            <a:r>
              <a:rPr lang="en-GB" sz="1100" dirty="0" smtClean="0">
                <a:hlinkClick r:id="rId5"/>
              </a:rPr>
              <a:t>doi.org/10.1111/ejss.12729</a:t>
            </a:r>
            <a:endParaRPr lang="en-GB" sz="1100" dirty="0" smtClean="0"/>
          </a:p>
        </p:txBody>
      </p:sp>
    </p:spTree>
    <p:extLst>
      <p:ext uri="{BB962C8B-B14F-4D97-AF65-F5344CB8AC3E}">
        <p14:creationId xmlns:p14="http://schemas.microsoft.com/office/powerpoint/2010/main" val="10078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</a:t>
            </a:fld>
            <a:endParaRPr lang="fr-FR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74755" y="717909"/>
            <a:ext cx="10515600" cy="4015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1A4167"/>
                </a:solidFill>
              </a:rPr>
              <a:t>Présentation: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1A4167"/>
                </a:solidFill>
              </a:rPr>
              <a:t>En thèse CIFRE (2019)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1A4167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1A4167"/>
                </a:solidFill>
              </a:rPr>
              <a:t>Au LABCOM ‘</a:t>
            </a:r>
            <a:r>
              <a:rPr lang="fr-FR" dirty="0" err="1" smtClean="0">
                <a:solidFill>
                  <a:srgbClr val="1A4167"/>
                </a:solidFill>
              </a:rPr>
              <a:t>SpecSolE</a:t>
            </a:r>
            <a:r>
              <a:rPr lang="fr-FR" dirty="0" smtClean="0">
                <a:solidFill>
                  <a:srgbClr val="1A4167"/>
                </a:solidFill>
              </a:rPr>
              <a:t>’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1A4167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1A4167"/>
                </a:solidFill>
              </a:rPr>
              <a:t>Issu de la collaboration entre:</a:t>
            </a:r>
          </a:p>
          <a:p>
            <a:pPr>
              <a:buFontTx/>
              <a:buChar char="-"/>
            </a:pP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40" name="Rectangle avec coins arrondis du même côté 39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Connecteur droit 40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pic>
        <p:nvPicPr>
          <p:cNvPr id="15" name="Image 18">
            <a:extLst>
              <a:ext uri="{FF2B5EF4-FFF2-40B4-BE49-F238E27FC236}">
                <a16:creationId xmlns:a16="http://schemas.microsoft.com/office/drawing/2014/main" id="{8F5B9A34-2A72-4E17-B827-FDCE8C20F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637"/>
          <a:stretch/>
        </p:blipFill>
        <p:spPr>
          <a:xfrm>
            <a:off x="874755" y="4975755"/>
            <a:ext cx="5413290" cy="11736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7" y="5121757"/>
            <a:ext cx="4136804" cy="8816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00477" y="4027620"/>
            <a:ext cx="484780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600" dirty="0" smtClean="0">
                <a:solidFill>
                  <a:srgbClr val="1A4167"/>
                </a:solidFill>
              </a:rPr>
              <a:t>Le </a:t>
            </a:r>
            <a:r>
              <a:rPr lang="fr-FR" sz="2600" dirty="0">
                <a:solidFill>
                  <a:srgbClr val="1A4167"/>
                </a:solidFill>
              </a:rPr>
              <a:t>bureau d’étude ENVISOL</a:t>
            </a:r>
          </a:p>
        </p:txBody>
      </p:sp>
      <p:sp>
        <p:nvSpPr>
          <p:cNvPr id="5" name="Rectangle 4"/>
          <p:cNvSpPr/>
          <p:nvPr/>
        </p:nvSpPr>
        <p:spPr>
          <a:xfrm>
            <a:off x="659298" y="4027619"/>
            <a:ext cx="62653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600" dirty="0">
                <a:solidFill>
                  <a:srgbClr val="1A4167"/>
                </a:solidFill>
              </a:rPr>
              <a:t>Le laboratoire EDYTEM (UMR 5204)</a:t>
            </a:r>
          </a:p>
        </p:txBody>
      </p:sp>
    </p:spTree>
    <p:extLst>
      <p:ext uri="{BB962C8B-B14F-4D97-AF65-F5344CB8AC3E}">
        <p14:creationId xmlns:p14="http://schemas.microsoft.com/office/powerpoint/2010/main" val="35977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57201" y="769435"/>
            <a:ext cx="181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Question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260088" y="1862254"/>
            <a:ext cx="9913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Nugget </a:t>
            </a:r>
            <a:r>
              <a:rPr lang="fr-FR" dirty="0" err="1" smtClean="0"/>
              <a:t>effect</a:t>
            </a:r>
            <a:r>
              <a:rPr lang="fr-FR" dirty="0" smtClean="0"/>
              <a:t>: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Variogram</a:t>
            </a:r>
            <a:r>
              <a:rPr lang="fr-FR" dirty="0" smtClean="0"/>
              <a:t> / semi-</a:t>
            </a:r>
            <a:r>
              <a:rPr lang="fr-FR" dirty="0" err="1" smtClean="0"/>
              <a:t>variogram</a:t>
            </a:r>
            <a:r>
              <a:rPr lang="fr-FR" dirty="0" smtClean="0"/>
              <a:t> (</a:t>
            </a:r>
            <a:r>
              <a:rPr lang="fr-FR" dirty="0" err="1" smtClean="0"/>
              <a:t>compositional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as a </a:t>
            </a:r>
            <a:r>
              <a:rPr lang="fr-FR" dirty="0" err="1" smtClean="0"/>
              <a:t>function</a:t>
            </a:r>
            <a:r>
              <a:rPr lang="fr-FR" dirty="0" smtClean="0"/>
              <a:t> of distance </a:t>
            </a:r>
            <a:r>
              <a:rPr lang="fr-FR" dirty="0" err="1" smtClean="0"/>
              <a:t>between</a:t>
            </a:r>
            <a:r>
              <a:rPr lang="fr-FR" dirty="0" smtClean="0"/>
              <a:t>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Heterogenity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r>
              <a:rPr lang="fr-FR" dirty="0" smtClean="0"/>
              <a:t>, </a:t>
            </a:r>
            <a:r>
              <a:rPr lang="fr-FR" dirty="0" err="1" smtClean="0"/>
              <a:t>macropixel</a:t>
            </a:r>
            <a:r>
              <a:rPr lang="fr-FR" dirty="0" smtClean="0"/>
              <a:t> analysis (variation in composition </a:t>
            </a:r>
            <a:r>
              <a:rPr lang="fr-FR" dirty="0" err="1" smtClean="0"/>
              <a:t>amon</a:t>
            </a:r>
            <a:r>
              <a:rPr lang="fr-FR" dirty="0" smtClean="0"/>
              <a:t> pixel areas as a </a:t>
            </a:r>
            <a:r>
              <a:rPr lang="fr-FR" dirty="0" err="1" smtClean="0"/>
              <a:t>function</a:t>
            </a:r>
            <a:r>
              <a:rPr lang="fr-FR" dirty="0" smtClean="0"/>
              <a:t> of image area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558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57201" y="769435"/>
            <a:ext cx="181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Question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260088" y="1862254"/>
            <a:ext cx="991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409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22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57201" y="769435"/>
            <a:ext cx="181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Question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260088" y="1862254"/>
            <a:ext cx="991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6952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57201" y="769435"/>
            <a:ext cx="181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Question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260088" y="1862254"/>
            <a:ext cx="991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59347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24</a:t>
            </a:fld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69C21E08-C5A6-464B-995B-4163AF0DA717}"/>
              </a:ext>
            </a:extLst>
          </p:cNvPr>
          <p:cNvSpPr txBox="1">
            <a:spLocks/>
          </p:cNvSpPr>
          <p:nvPr/>
        </p:nvSpPr>
        <p:spPr>
          <a:xfrm>
            <a:off x="374207" y="761385"/>
            <a:ext cx="11531600" cy="714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rgbClr val="1A4167"/>
                </a:solidFill>
              </a:rPr>
              <a:t>Hypothèse 1: </a:t>
            </a:r>
            <a:r>
              <a:rPr lang="fr-FR" sz="2800" dirty="0" smtClean="0">
                <a:solidFill>
                  <a:srgbClr val="1A4167"/>
                </a:solidFill>
              </a:rPr>
              <a:t>apport de la minéralogie de la matrice</a:t>
            </a:r>
            <a:endParaRPr lang="fr-FR" sz="2800" dirty="0">
              <a:solidFill>
                <a:srgbClr val="1A4167"/>
              </a:solidFill>
            </a:endParaRPr>
          </a:p>
        </p:txBody>
      </p:sp>
      <p:sp>
        <p:nvSpPr>
          <p:cNvPr id="19" name="Rectangle avec coins arrondis du même côté 18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31" name="Rectangle 30"/>
          <p:cNvSpPr/>
          <p:nvPr/>
        </p:nvSpPr>
        <p:spPr>
          <a:xfrm>
            <a:off x="727666" y="1755803"/>
            <a:ext cx="104864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 smtClean="0">
                <a:solidFill>
                  <a:srgbClr val="1E5646"/>
                </a:solidFill>
              </a:rPr>
              <a:t>Combinaison</a:t>
            </a:r>
            <a:r>
              <a:rPr lang="en-GB" sz="2400" dirty="0" smtClean="0">
                <a:solidFill>
                  <a:srgbClr val="1E5646"/>
                </a:solidFill>
              </a:rPr>
              <a:t> de plusieurs </a:t>
            </a:r>
            <a:r>
              <a:rPr lang="fr-FR" sz="2400" dirty="0" smtClean="0">
                <a:solidFill>
                  <a:srgbClr val="1E5646"/>
                </a:solidFill>
              </a:rPr>
              <a:t>méthodes spectroscopiques = </a:t>
            </a:r>
            <a:r>
              <a:rPr lang="fr-FR" sz="2400" b="1" dirty="0" smtClean="0">
                <a:solidFill>
                  <a:srgbClr val="1E5646"/>
                </a:solidFill>
              </a:rPr>
              <a:t>FUSION de données</a:t>
            </a:r>
          </a:p>
          <a:p>
            <a:pPr algn="just"/>
            <a:r>
              <a:rPr lang="fr-FR" sz="2400" dirty="0" smtClean="0">
                <a:solidFill>
                  <a:srgbClr val="1E5646"/>
                </a:solidFill>
              </a:rPr>
              <a:t>Et de </a:t>
            </a:r>
            <a:r>
              <a:rPr lang="fr-FR" sz="2400" b="1" dirty="0" smtClean="0">
                <a:solidFill>
                  <a:srgbClr val="1E5646"/>
                </a:solidFill>
              </a:rPr>
              <a:t>modèles multivariés </a:t>
            </a:r>
            <a:r>
              <a:rPr lang="fr-FR" sz="2400" dirty="0" smtClean="0">
                <a:solidFill>
                  <a:srgbClr val="1E5646"/>
                </a:solidFill>
              </a:rPr>
              <a:t>pour améliorer la maîtrise des paramètres de la matrice naturelle solide des échantillons</a:t>
            </a:r>
          </a:p>
          <a:p>
            <a:r>
              <a:rPr lang="fr-FR" sz="1400" dirty="0"/>
              <a:t>(Douglas et al., 2015; Xu et al., 2019; </a:t>
            </a:r>
            <a:r>
              <a:rPr lang="fr-FR" sz="1400" dirty="0" err="1"/>
              <a:t>Benedet</a:t>
            </a:r>
            <a:r>
              <a:rPr lang="fr-FR" sz="1400" dirty="0"/>
              <a:t> et al., 2020)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1646" y="3818945"/>
            <a:ext cx="104924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1E5646"/>
                </a:solidFill>
              </a:rPr>
              <a:t>Utilisation de la spectroscopie à fluo X (XRF)</a:t>
            </a:r>
            <a:endParaRPr lang="en-GB" sz="2400" dirty="0" smtClean="0">
              <a:solidFill>
                <a:srgbClr val="1E5646"/>
              </a:solidFill>
            </a:endParaRPr>
          </a:p>
          <a:p>
            <a:r>
              <a:rPr lang="en-GB" sz="2400" dirty="0" smtClean="0">
                <a:solidFill>
                  <a:srgbClr val="1E5646"/>
                </a:solidFill>
              </a:rPr>
              <a:t>Data set : </a:t>
            </a:r>
            <a:r>
              <a:rPr lang="en-GB" sz="2400" b="1" dirty="0" smtClean="0">
                <a:solidFill>
                  <a:srgbClr val="1E5646"/>
                </a:solidFill>
              </a:rPr>
              <a:t>40 variables </a:t>
            </a:r>
            <a:r>
              <a:rPr lang="en-GB" sz="2400" dirty="0" smtClean="0">
                <a:solidFill>
                  <a:srgbClr val="1E5646"/>
                </a:solidFill>
              </a:rPr>
              <a:t>(Mg, Al, Si, P, K, Ca, …) pour </a:t>
            </a:r>
            <a:r>
              <a:rPr lang="en-GB" sz="2400" b="1" dirty="0" smtClean="0">
                <a:solidFill>
                  <a:srgbClr val="1E5646"/>
                </a:solidFill>
              </a:rPr>
              <a:t>446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dirty="0" err="1" smtClean="0">
                <a:solidFill>
                  <a:srgbClr val="1E5646"/>
                </a:solidFill>
              </a:rPr>
              <a:t>échantillons</a:t>
            </a:r>
            <a:r>
              <a:rPr lang="en-GB" sz="2400" dirty="0" smtClean="0">
                <a:solidFill>
                  <a:srgbClr val="1E5646"/>
                </a:solidFill>
              </a:rPr>
              <a:t> de sols </a:t>
            </a:r>
            <a:r>
              <a:rPr lang="en-GB" sz="2400" dirty="0" err="1" smtClean="0">
                <a:solidFill>
                  <a:srgbClr val="1E5646"/>
                </a:solidFill>
              </a:rPr>
              <a:t>parmi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dirty="0" err="1" smtClean="0">
                <a:solidFill>
                  <a:srgbClr val="1E5646"/>
                </a:solidFill>
              </a:rPr>
              <a:t>lesquels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b="1" dirty="0" smtClean="0">
                <a:solidFill>
                  <a:srgbClr val="1E5646"/>
                </a:solidFill>
              </a:rPr>
              <a:t>127 </a:t>
            </a:r>
            <a:r>
              <a:rPr lang="en-GB" sz="2400" b="1" dirty="0" err="1" smtClean="0">
                <a:solidFill>
                  <a:srgbClr val="1E5646"/>
                </a:solidFill>
              </a:rPr>
              <a:t>communs</a:t>
            </a:r>
            <a:r>
              <a:rPr lang="en-GB" sz="2400" b="1" dirty="0" smtClean="0">
                <a:solidFill>
                  <a:srgbClr val="1E5646"/>
                </a:solidFill>
              </a:rPr>
              <a:t> </a:t>
            </a:r>
            <a:r>
              <a:rPr lang="en-GB" sz="2400" dirty="0" smtClean="0">
                <a:solidFill>
                  <a:srgbClr val="1E5646"/>
                </a:solidFill>
              </a:rPr>
              <a:t>au </a:t>
            </a:r>
            <a:r>
              <a:rPr lang="en-GB" sz="2400" dirty="0" err="1" smtClean="0">
                <a:solidFill>
                  <a:srgbClr val="1E5646"/>
                </a:solidFill>
              </a:rPr>
              <a:t>jeu</a:t>
            </a:r>
            <a:r>
              <a:rPr lang="en-GB" sz="2400" dirty="0" smtClean="0">
                <a:solidFill>
                  <a:srgbClr val="1E5646"/>
                </a:solidFill>
              </a:rPr>
              <a:t> de </a:t>
            </a:r>
            <a:r>
              <a:rPr lang="en-GB" sz="2400" dirty="0" err="1" smtClean="0">
                <a:solidFill>
                  <a:srgbClr val="1E5646"/>
                </a:solidFill>
              </a:rPr>
              <a:t>donnée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dirty="0" err="1" smtClean="0">
                <a:solidFill>
                  <a:srgbClr val="1E5646"/>
                </a:solidFill>
              </a:rPr>
              <a:t>en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dirty="0" err="1" smtClean="0">
                <a:solidFill>
                  <a:srgbClr val="1E5646"/>
                </a:solidFill>
              </a:rPr>
              <a:t>spectro</a:t>
            </a:r>
            <a:r>
              <a:rPr lang="en-GB" sz="2400" dirty="0" smtClean="0">
                <a:solidFill>
                  <a:srgbClr val="1E5646"/>
                </a:solidFill>
              </a:rPr>
              <a:t> </a:t>
            </a:r>
            <a:r>
              <a:rPr lang="en-GB" sz="2400" b="1" dirty="0" smtClean="0">
                <a:solidFill>
                  <a:srgbClr val="1E5646"/>
                </a:solidFill>
              </a:rPr>
              <a:t>LIF</a:t>
            </a:r>
            <a:r>
              <a:rPr lang="en-GB" sz="2400" dirty="0" smtClean="0">
                <a:solidFill>
                  <a:srgbClr val="1E5646"/>
                </a:solidFill>
              </a:rPr>
              <a:t>.</a:t>
            </a:r>
            <a:endParaRPr lang="en-GB" sz="2400" dirty="0">
              <a:solidFill>
                <a:srgbClr val="1E5646"/>
              </a:solidFill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3090269" y="312896"/>
            <a:ext cx="1555017" cy="307763"/>
          </a:xfrm>
          <a:prstGeom prst="roundRect">
            <a:avLst/>
          </a:prstGeom>
          <a:solidFill>
            <a:srgbClr val="55C3A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Hyp</a:t>
            </a:r>
            <a:r>
              <a:rPr lang="fr-FR" sz="1600" dirty="0" smtClean="0"/>
              <a:t>. 1</a:t>
            </a:r>
            <a:endParaRPr lang="en-GB" sz="1600" dirty="0"/>
          </a:p>
        </p:txBody>
      </p:sp>
      <p:sp>
        <p:nvSpPr>
          <p:cNvPr id="34" name="Rectangle avec coins rognés en diagonale 33"/>
          <p:cNvSpPr/>
          <p:nvPr/>
        </p:nvSpPr>
        <p:spPr>
          <a:xfrm>
            <a:off x="5292076" y="5498748"/>
            <a:ext cx="5604771" cy="771346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Informations complémentaire sur la matrice par la fusion de données XRF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858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25</a:t>
            </a:fld>
            <a:endParaRPr lang="fr-FR" dirty="0"/>
          </a:p>
        </p:txBody>
      </p:sp>
      <p:sp>
        <p:nvSpPr>
          <p:cNvPr id="132" name="Rectangle 131"/>
          <p:cNvSpPr/>
          <p:nvPr/>
        </p:nvSpPr>
        <p:spPr>
          <a:xfrm>
            <a:off x="374702" y="1720149"/>
            <a:ext cx="5410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1E5646"/>
                </a:solidFill>
              </a:rPr>
              <a:t>Low level fusion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Single blocks used as such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Modelling of Augmented Data</a:t>
            </a:r>
            <a:endParaRPr lang="en-GB" dirty="0">
              <a:solidFill>
                <a:srgbClr val="1E5646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5515979" y="1556796"/>
            <a:ext cx="366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1E5646"/>
                </a:solidFill>
              </a:rPr>
              <a:t>+</a:t>
            </a:r>
            <a:endParaRPr lang="fr-FR" sz="1600" dirty="0">
              <a:solidFill>
                <a:srgbClr val="1E5646"/>
              </a:solidFill>
            </a:endParaRPr>
          </a:p>
        </p:txBody>
      </p:sp>
      <p:cxnSp>
        <p:nvCxnSpPr>
          <p:cNvPr id="134" name="Connecteur droit avec flèche 133"/>
          <p:cNvCxnSpPr/>
          <p:nvPr/>
        </p:nvCxnSpPr>
        <p:spPr>
          <a:xfrm>
            <a:off x="6833098" y="1758868"/>
            <a:ext cx="1079226" cy="0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oneTexte 134"/>
          <p:cNvSpPr txBox="1"/>
          <p:nvPr/>
        </p:nvSpPr>
        <p:spPr>
          <a:xfrm>
            <a:off x="6694498" y="1395376"/>
            <a:ext cx="1305418" cy="95410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1E5646"/>
                </a:solidFill>
              </a:rPr>
              <a:t>Data Fusion</a:t>
            </a:r>
          </a:p>
          <a:p>
            <a:pPr algn="ctr"/>
            <a:endParaRPr lang="fr-FR" sz="1400" dirty="0">
              <a:solidFill>
                <a:srgbClr val="1E5646"/>
              </a:solidFill>
            </a:endParaRPr>
          </a:p>
          <a:p>
            <a:pPr algn="ctr"/>
            <a:r>
              <a:rPr lang="fr-FR" sz="1400" dirty="0" smtClean="0">
                <a:solidFill>
                  <a:srgbClr val="1E5646"/>
                </a:solidFill>
              </a:rPr>
              <a:t>to </a:t>
            </a:r>
            <a:r>
              <a:rPr lang="fr-FR" sz="1400" dirty="0" err="1" smtClean="0">
                <a:solidFill>
                  <a:srgbClr val="1E5646"/>
                </a:solidFill>
              </a:rPr>
              <a:t>make</a:t>
            </a:r>
            <a:r>
              <a:rPr lang="fr-FR" sz="1400" dirty="0" smtClean="0">
                <a:solidFill>
                  <a:srgbClr val="1E5646"/>
                </a:solidFill>
              </a:rPr>
              <a:t> </a:t>
            </a:r>
            <a:r>
              <a:rPr lang="fr-FR" sz="1400" dirty="0" err="1" smtClean="0">
                <a:solidFill>
                  <a:srgbClr val="1E5646"/>
                </a:solidFill>
              </a:rPr>
              <a:t>models</a:t>
            </a:r>
            <a:endParaRPr lang="fr-FR" sz="1400" dirty="0">
              <a:solidFill>
                <a:srgbClr val="1E5646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4576850" y="2255735"/>
            <a:ext cx="116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1E5646"/>
                </a:solidFill>
              </a:rPr>
              <a:t>Portable LIF Instrument</a:t>
            </a:r>
          </a:p>
        </p:txBody>
      </p:sp>
      <p:sp>
        <p:nvSpPr>
          <p:cNvPr id="137" name="ZoneTexte 136"/>
          <p:cNvSpPr txBox="1"/>
          <p:nvPr/>
        </p:nvSpPr>
        <p:spPr>
          <a:xfrm>
            <a:off x="5621473" y="2255734"/>
            <a:ext cx="123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1E5646"/>
                </a:solidFill>
              </a:rPr>
              <a:t>Portable XRF</a:t>
            </a:r>
          </a:p>
          <a:p>
            <a:pPr algn="ctr"/>
            <a:r>
              <a:rPr lang="fr-FR" sz="1200" dirty="0" smtClean="0">
                <a:solidFill>
                  <a:srgbClr val="1E5646"/>
                </a:solidFill>
              </a:rPr>
              <a:t>Instrument</a:t>
            </a:r>
          </a:p>
        </p:txBody>
      </p:sp>
      <p:pic>
        <p:nvPicPr>
          <p:cNvPr id="138" name="Image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82" y="1252923"/>
            <a:ext cx="874430" cy="974775"/>
          </a:xfrm>
          <a:prstGeom prst="rect">
            <a:avLst/>
          </a:prstGeom>
        </p:spPr>
      </p:pic>
      <p:pic>
        <p:nvPicPr>
          <p:cNvPr id="139" name="Imag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732" y="1226213"/>
            <a:ext cx="887481" cy="974774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32" y="1226140"/>
            <a:ext cx="887481" cy="974774"/>
          </a:xfrm>
          <a:prstGeom prst="rect">
            <a:avLst/>
          </a:prstGeom>
        </p:spPr>
      </p:pic>
      <p:pic>
        <p:nvPicPr>
          <p:cNvPr id="141" name="Imag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08" y="1355073"/>
            <a:ext cx="874430" cy="974775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374702" y="3225337"/>
            <a:ext cx="5819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1E5646"/>
                </a:solidFill>
              </a:rPr>
              <a:t>Mid level fusion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Data reduction/Features extraction from the single blocks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Modelling of “fused features”</a:t>
            </a:r>
            <a:endParaRPr lang="en-GB" dirty="0">
              <a:solidFill>
                <a:srgbClr val="1E5646"/>
              </a:solidFill>
            </a:endParaRPr>
          </a:p>
        </p:txBody>
      </p:sp>
      <p:pic>
        <p:nvPicPr>
          <p:cNvPr id="143" name="Imag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78" y="4446215"/>
            <a:ext cx="874430" cy="974775"/>
          </a:xfrm>
          <a:prstGeom prst="rect">
            <a:avLst/>
          </a:prstGeom>
        </p:spPr>
      </p:pic>
      <p:cxnSp>
        <p:nvCxnSpPr>
          <p:cNvPr id="144" name="Connecteur droit avec flèche 143"/>
          <p:cNvCxnSpPr/>
          <p:nvPr/>
        </p:nvCxnSpPr>
        <p:spPr>
          <a:xfrm>
            <a:off x="5984429" y="5183767"/>
            <a:ext cx="1128226" cy="209967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ZoneTexte 144"/>
          <p:cNvSpPr txBox="1"/>
          <p:nvPr/>
        </p:nvSpPr>
        <p:spPr>
          <a:xfrm>
            <a:off x="5897229" y="4805857"/>
            <a:ext cx="1305418" cy="30777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1E5646"/>
                </a:solidFill>
              </a:rPr>
              <a:t>PCA + HCA</a:t>
            </a:r>
            <a:endParaRPr lang="fr-FR" sz="1400" dirty="0">
              <a:solidFill>
                <a:srgbClr val="1E5646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56445" y="4911982"/>
            <a:ext cx="5447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1E5646"/>
                </a:solidFill>
              </a:rPr>
              <a:t>High level fusion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Individual models built on each block</a:t>
            </a:r>
          </a:p>
          <a:p>
            <a:pPr algn="just"/>
            <a:r>
              <a:rPr lang="en-GB" dirty="0" smtClean="0">
                <a:solidFill>
                  <a:srgbClr val="1E5646"/>
                </a:solidFill>
              </a:rPr>
              <a:t>Modelling of “fused results”</a:t>
            </a:r>
            <a:endParaRPr lang="en-GB" dirty="0">
              <a:solidFill>
                <a:srgbClr val="1E5646"/>
              </a:solidFill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065" y="3000111"/>
            <a:ext cx="1712983" cy="838689"/>
          </a:xfrm>
          <a:prstGeom prst="rect">
            <a:avLst/>
          </a:prstGeom>
        </p:spPr>
      </p:pic>
      <p:sp>
        <p:nvSpPr>
          <p:cNvPr id="148" name="ZoneTexte 147"/>
          <p:cNvSpPr txBox="1"/>
          <p:nvPr/>
        </p:nvSpPr>
        <p:spPr>
          <a:xfrm>
            <a:off x="7112846" y="3183510"/>
            <a:ext cx="366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1E5646"/>
                </a:solidFill>
                <a:latin typeface="Gotham" panose="02000504050000020004"/>
              </a:rPr>
              <a:t>+</a:t>
            </a:r>
            <a:endParaRPr lang="fr-FR" sz="2000" dirty="0">
              <a:solidFill>
                <a:srgbClr val="1E5646"/>
              </a:solidFill>
              <a:latin typeface="Gotham" panose="02000504050000020004"/>
            </a:endParaRPr>
          </a:p>
        </p:txBody>
      </p:sp>
      <p:pic>
        <p:nvPicPr>
          <p:cNvPr id="149" name="Imag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9" y="2879637"/>
            <a:ext cx="874430" cy="974775"/>
          </a:xfrm>
          <a:prstGeom prst="rect">
            <a:avLst/>
          </a:prstGeom>
        </p:spPr>
      </p:pic>
      <p:pic>
        <p:nvPicPr>
          <p:cNvPr id="150" name="Image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99" y="2852927"/>
            <a:ext cx="887481" cy="974774"/>
          </a:xfrm>
          <a:prstGeom prst="rect">
            <a:avLst/>
          </a:prstGeom>
        </p:spPr>
      </p:pic>
      <p:cxnSp>
        <p:nvCxnSpPr>
          <p:cNvPr id="151" name="Connecteur droit avec flèche 150"/>
          <p:cNvCxnSpPr/>
          <p:nvPr/>
        </p:nvCxnSpPr>
        <p:spPr>
          <a:xfrm>
            <a:off x="8563329" y="3383565"/>
            <a:ext cx="1079226" cy="0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ZoneTexte 151"/>
          <p:cNvSpPr txBox="1"/>
          <p:nvPr/>
        </p:nvSpPr>
        <p:spPr>
          <a:xfrm>
            <a:off x="8265445" y="2986627"/>
            <a:ext cx="1687807" cy="95410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1E5646"/>
                </a:solidFill>
              </a:rPr>
              <a:t>Data </a:t>
            </a:r>
            <a:r>
              <a:rPr lang="fr-FR" sz="1400" dirty="0" err="1" smtClean="0">
                <a:solidFill>
                  <a:srgbClr val="1E5646"/>
                </a:solidFill>
              </a:rPr>
              <a:t>Reduction</a:t>
            </a:r>
            <a:endParaRPr lang="fr-FR" sz="1400" dirty="0" smtClean="0">
              <a:solidFill>
                <a:srgbClr val="1E5646"/>
              </a:solidFill>
            </a:endParaRPr>
          </a:p>
          <a:p>
            <a:pPr algn="ctr"/>
            <a:endParaRPr lang="fr-FR" sz="1400" dirty="0">
              <a:solidFill>
                <a:srgbClr val="1E5646"/>
              </a:solidFill>
            </a:endParaRPr>
          </a:p>
          <a:p>
            <a:pPr algn="ctr"/>
            <a:r>
              <a:rPr lang="fr-FR" sz="1400" dirty="0" smtClean="0">
                <a:solidFill>
                  <a:srgbClr val="1E5646"/>
                </a:solidFill>
              </a:rPr>
              <a:t>/ </a:t>
            </a:r>
            <a:r>
              <a:rPr lang="fr-FR" sz="1400" dirty="0" err="1" smtClean="0">
                <a:solidFill>
                  <a:srgbClr val="1E5646"/>
                </a:solidFill>
              </a:rPr>
              <a:t>Features</a:t>
            </a:r>
            <a:r>
              <a:rPr lang="fr-FR" sz="1400" dirty="0" smtClean="0">
                <a:solidFill>
                  <a:srgbClr val="1E5646"/>
                </a:solidFill>
              </a:rPr>
              <a:t> Extraction</a:t>
            </a:r>
            <a:endParaRPr lang="fr-FR" sz="1400" dirty="0">
              <a:solidFill>
                <a:srgbClr val="1E5646"/>
              </a:solidFill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10861058" y="4516302"/>
            <a:ext cx="1305418" cy="523220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1E5646"/>
                </a:solidFill>
              </a:rPr>
              <a:t>Fused</a:t>
            </a:r>
            <a:r>
              <a:rPr lang="fr-FR" sz="1400" dirty="0" smtClean="0">
                <a:solidFill>
                  <a:srgbClr val="1E5646"/>
                </a:solidFill>
              </a:rPr>
              <a:t> </a:t>
            </a:r>
            <a:r>
              <a:rPr lang="fr-FR" sz="1400" dirty="0" err="1" smtClean="0">
                <a:solidFill>
                  <a:srgbClr val="1E5646"/>
                </a:solidFill>
              </a:rPr>
              <a:t>Features</a:t>
            </a:r>
            <a:endParaRPr lang="fr-FR" sz="1400" dirty="0">
              <a:solidFill>
                <a:srgbClr val="1E5646"/>
              </a:solidFill>
            </a:endParaRPr>
          </a:p>
        </p:txBody>
      </p:sp>
      <p:pic>
        <p:nvPicPr>
          <p:cNvPr id="154" name="Image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229" y="4090684"/>
            <a:ext cx="620214" cy="669964"/>
          </a:xfrm>
          <a:prstGeom prst="rect">
            <a:avLst/>
          </a:prstGeom>
        </p:spPr>
      </p:pic>
      <p:pic>
        <p:nvPicPr>
          <p:cNvPr id="156" name="Imag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32" y="5057952"/>
            <a:ext cx="887481" cy="974774"/>
          </a:xfrm>
          <a:prstGeom prst="rect">
            <a:avLst/>
          </a:prstGeom>
        </p:spPr>
      </p:pic>
      <p:sp>
        <p:nvSpPr>
          <p:cNvPr id="157" name="ZoneTexte 156"/>
          <p:cNvSpPr txBox="1"/>
          <p:nvPr/>
        </p:nvSpPr>
        <p:spPr>
          <a:xfrm>
            <a:off x="7731129" y="5357724"/>
            <a:ext cx="366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1E5646"/>
                </a:solidFill>
              </a:rPr>
              <a:t>+</a:t>
            </a:r>
            <a:endParaRPr lang="fr-FR" sz="1600" dirty="0">
              <a:solidFill>
                <a:srgbClr val="1E5646"/>
              </a:solidFill>
            </a:endParaRPr>
          </a:p>
        </p:txBody>
      </p:sp>
      <p:cxnSp>
        <p:nvCxnSpPr>
          <p:cNvPr id="159" name="Connecteur droit avec flèche 158"/>
          <p:cNvCxnSpPr/>
          <p:nvPr/>
        </p:nvCxnSpPr>
        <p:spPr>
          <a:xfrm>
            <a:off x="9142381" y="5732444"/>
            <a:ext cx="1080625" cy="111084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ZoneTexte 159"/>
          <p:cNvSpPr txBox="1"/>
          <p:nvPr/>
        </p:nvSpPr>
        <p:spPr>
          <a:xfrm>
            <a:off x="9067216" y="5389688"/>
            <a:ext cx="1305418" cy="30777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1E5646"/>
                </a:solidFill>
              </a:rPr>
              <a:t>Modeling</a:t>
            </a:r>
            <a:endParaRPr lang="fr-FR" sz="1400" dirty="0">
              <a:solidFill>
                <a:srgbClr val="1E5646"/>
              </a:solidFill>
            </a:endParaRPr>
          </a:p>
        </p:txBody>
      </p:sp>
      <p:grpSp>
        <p:nvGrpSpPr>
          <p:cNvPr id="161" name="Groupe 160"/>
          <p:cNvGrpSpPr/>
          <p:nvPr/>
        </p:nvGrpSpPr>
        <p:grpSpPr>
          <a:xfrm>
            <a:off x="10450504" y="5815665"/>
            <a:ext cx="604005" cy="595582"/>
            <a:chOff x="6074462" y="2559193"/>
            <a:chExt cx="604005" cy="595582"/>
          </a:xfrm>
        </p:grpSpPr>
        <p:sp>
          <p:nvSpPr>
            <p:cNvPr id="162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roupe 170"/>
          <p:cNvGrpSpPr/>
          <p:nvPr/>
        </p:nvGrpSpPr>
        <p:grpSpPr>
          <a:xfrm>
            <a:off x="10452252" y="5497452"/>
            <a:ext cx="604005" cy="595582"/>
            <a:chOff x="6074462" y="2559193"/>
            <a:chExt cx="604005" cy="595582"/>
          </a:xfrm>
        </p:grpSpPr>
        <p:sp>
          <p:nvSpPr>
            <p:cNvPr id="172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roupe 180"/>
          <p:cNvGrpSpPr/>
          <p:nvPr/>
        </p:nvGrpSpPr>
        <p:grpSpPr>
          <a:xfrm>
            <a:off x="10452521" y="5173864"/>
            <a:ext cx="604005" cy="595582"/>
            <a:chOff x="6074462" y="2559193"/>
            <a:chExt cx="604005" cy="595582"/>
          </a:xfrm>
        </p:grpSpPr>
        <p:sp>
          <p:nvSpPr>
            <p:cNvPr id="182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Image 19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174" y="4775564"/>
            <a:ext cx="469433" cy="114005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759748" y="246113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REF</a:t>
            </a:r>
            <a:endParaRPr lang="en-GB" b="1" dirty="0"/>
          </a:p>
        </p:txBody>
      </p:sp>
      <p:sp>
        <p:nvSpPr>
          <p:cNvPr id="75" name="Rectangle avec coins arrondis du même côté 7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6" name="Connecteur droit 7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78" name="ZoneTexte 7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80" name="ZoneTexte 7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81" name="Connecteur droit 8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9875202" y="1758251"/>
            <a:ext cx="1079226" cy="0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/>
          <p:cNvSpPr txBox="1"/>
          <p:nvPr/>
        </p:nvSpPr>
        <p:spPr>
          <a:xfrm>
            <a:off x="9733072" y="1381122"/>
            <a:ext cx="1305418" cy="30777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1E5646"/>
                </a:solidFill>
              </a:rPr>
              <a:t>Modeling</a:t>
            </a:r>
            <a:endParaRPr lang="fr-FR" sz="1400" dirty="0">
              <a:solidFill>
                <a:srgbClr val="1E5646"/>
              </a:solidFill>
            </a:endParaRPr>
          </a:p>
        </p:txBody>
      </p:sp>
      <p:grpSp>
        <p:nvGrpSpPr>
          <p:cNvPr id="87" name="Groupe 86"/>
          <p:cNvGrpSpPr/>
          <p:nvPr/>
        </p:nvGrpSpPr>
        <p:grpSpPr>
          <a:xfrm>
            <a:off x="11099607" y="1860520"/>
            <a:ext cx="604005" cy="595582"/>
            <a:chOff x="6074462" y="2559193"/>
            <a:chExt cx="604005" cy="595582"/>
          </a:xfrm>
        </p:grpSpPr>
        <p:sp>
          <p:nvSpPr>
            <p:cNvPr id="88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roupe 96"/>
          <p:cNvGrpSpPr/>
          <p:nvPr/>
        </p:nvGrpSpPr>
        <p:grpSpPr>
          <a:xfrm>
            <a:off x="11101355" y="1542307"/>
            <a:ext cx="604005" cy="595582"/>
            <a:chOff x="6074462" y="2559193"/>
            <a:chExt cx="604005" cy="595582"/>
          </a:xfrm>
        </p:grpSpPr>
        <p:sp>
          <p:nvSpPr>
            <p:cNvPr id="98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1101624" y="1218719"/>
            <a:ext cx="604005" cy="595582"/>
            <a:chOff x="6074462" y="2559193"/>
            <a:chExt cx="604005" cy="595582"/>
          </a:xfrm>
        </p:grpSpPr>
        <p:sp>
          <p:nvSpPr>
            <p:cNvPr id="108" name="Google Shape;1024;p40"/>
            <p:cNvSpPr/>
            <p:nvPr/>
          </p:nvSpPr>
          <p:spPr>
            <a:xfrm rot="2982184" flipV="1">
              <a:off x="6175914" y="2654924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23;p40"/>
            <p:cNvSpPr/>
            <p:nvPr/>
          </p:nvSpPr>
          <p:spPr>
            <a:xfrm rot="2970685" flipV="1">
              <a:off x="6043765" y="2753474"/>
              <a:ext cx="431998" cy="370604"/>
            </a:xfrm>
            <a:custGeom>
              <a:avLst/>
              <a:gdLst/>
              <a:ahLst/>
              <a:cxnLst/>
              <a:rect l="l" t="t" r="r" b="b"/>
              <a:pathLst>
                <a:path w="2340" h="1165" extrusionOk="0">
                  <a:moveTo>
                    <a:pt x="1754" y="292"/>
                  </a:moveTo>
                  <a:lnTo>
                    <a:pt x="1170" y="0"/>
                  </a:lnTo>
                  <a:lnTo>
                    <a:pt x="587" y="292"/>
                  </a:lnTo>
                  <a:lnTo>
                    <a:pt x="0" y="584"/>
                  </a:lnTo>
                  <a:lnTo>
                    <a:pt x="587" y="873"/>
                  </a:lnTo>
                  <a:lnTo>
                    <a:pt x="1170" y="1165"/>
                  </a:lnTo>
                  <a:lnTo>
                    <a:pt x="1754" y="873"/>
                  </a:lnTo>
                  <a:lnTo>
                    <a:pt x="2340" y="584"/>
                  </a:lnTo>
                  <a:lnTo>
                    <a:pt x="1754" y="2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025;p40"/>
            <p:cNvSpPr/>
            <p:nvPr/>
          </p:nvSpPr>
          <p:spPr>
            <a:xfrm rot="2972613" flipH="1">
              <a:off x="6316000" y="281741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024;p40"/>
            <p:cNvSpPr/>
            <p:nvPr/>
          </p:nvSpPr>
          <p:spPr>
            <a:xfrm rot="2982184" flipV="1">
              <a:off x="6216392" y="2619118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024;p40"/>
            <p:cNvSpPr/>
            <p:nvPr/>
          </p:nvSpPr>
          <p:spPr>
            <a:xfrm rot="2982184" flipV="1">
              <a:off x="6261306" y="2581781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024;p40"/>
            <p:cNvSpPr/>
            <p:nvPr/>
          </p:nvSpPr>
          <p:spPr>
            <a:xfrm rot="2982184" flipV="1">
              <a:off x="6306622" y="254344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0" y="0"/>
                  </a:moveTo>
                  <a:lnTo>
                    <a:pt x="0" y="196"/>
                  </a:lnTo>
                  <a:lnTo>
                    <a:pt x="1170" y="778"/>
                  </a:lnTo>
                  <a:lnTo>
                    <a:pt x="1170" y="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025;p40"/>
            <p:cNvSpPr/>
            <p:nvPr/>
          </p:nvSpPr>
          <p:spPr>
            <a:xfrm rot="2972613" flipH="1">
              <a:off x="6360383" y="2779356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025;p40"/>
            <p:cNvSpPr/>
            <p:nvPr/>
          </p:nvSpPr>
          <p:spPr>
            <a:xfrm rot="2972613" flipH="1">
              <a:off x="6403380" y="2743879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025;p40"/>
            <p:cNvSpPr/>
            <p:nvPr/>
          </p:nvSpPr>
          <p:spPr>
            <a:xfrm rot="2972613" flipH="1">
              <a:off x="6446721" y="2705783"/>
              <a:ext cx="215999" cy="247493"/>
            </a:xfrm>
            <a:custGeom>
              <a:avLst/>
              <a:gdLst/>
              <a:ahLst/>
              <a:cxnLst/>
              <a:rect l="l" t="t" r="r" b="b"/>
              <a:pathLst>
                <a:path w="1170" h="778" extrusionOk="0">
                  <a:moveTo>
                    <a:pt x="1170" y="0"/>
                  </a:moveTo>
                  <a:lnTo>
                    <a:pt x="0" y="581"/>
                  </a:lnTo>
                  <a:lnTo>
                    <a:pt x="0" y="778"/>
                  </a:lnTo>
                  <a:lnTo>
                    <a:pt x="1170" y="19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1E5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Flèche courbée vers la gauche 5"/>
          <p:cNvSpPr/>
          <p:nvPr/>
        </p:nvSpPr>
        <p:spPr>
          <a:xfrm>
            <a:off x="11274463" y="3921204"/>
            <a:ext cx="195650" cy="428622"/>
          </a:xfrm>
          <a:prstGeom prst="curvedLeftArrow">
            <a:avLst/>
          </a:prstGeom>
          <a:solidFill>
            <a:srgbClr val="1E5646"/>
          </a:solidFill>
          <a:ln>
            <a:solidFill>
              <a:srgbClr val="1E5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18" name="Connecteur droit avec flèche 117"/>
          <p:cNvCxnSpPr/>
          <p:nvPr/>
        </p:nvCxnSpPr>
        <p:spPr>
          <a:xfrm flipH="1" flipV="1">
            <a:off x="9341561" y="4457407"/>
            <a:ext cx="969747" cy="0"/>
          </a:xfrm>
          <a:prstGeom prst="straightConnector1">
            <a:avLst/>
          </a:prstGeom>
          <a:ln w="28575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9217489" y="4088663"/>
            <a:ext cx="1305418" cy="307777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1E5646"/>
                </a:solidFill>
              </a:rPr>
              <a:t>Modeling</a:t>
            </a:r>
            <a:endParaRPr lang="fr-FR" sz="1400" dirty="0">
              <a:solidFill>
                <a:srgbClr val="1E5646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687" y="4099856"/>
            <a:ext cx="337802" cy="811602"/>
          </a:xfrm>
          <a:prstGeom prst="rect">
            <a:avLst/>
          </a:prstGeom>
        </p:spPr>
      </p:pic>
      <p:sp>
        <p:nvSpPr>
          <p:cNvPr id="212" name="Rectangle à coins arrondis 211"/>
          <p:cNvSpPr/>
          <p:nvPr/>
        </p:nvSpPr>
        <p:spPr>
          <a:xfrm>
            <a:off x="3090269" y="312896"/>
            <a:ext cx="1555017" cy="307763"/>
          </a:xfrm>
          <a:prstGeom prst="roundRect">
            <a:avLst/>
          </a:prstGeom>
          <a:solidFill>
            <a:srgbClr val="55C3A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Hyp</a:t>
            </a:r>
            <a:r>
              <a:rPr lang="fr-FR" sz="1600" dirty="0" smtClean="0"/>
              <a:t>. 1</a:t>
            </a:r>
            <a:endParaRPr lang="en-GB" sz="1600" dirty="0"/>
          </a:p>
        </p:txBody>
      </p:sp>
      <p:sp>
        <p:nvSpPr>
          <p:cNvPr id="215" name="Rectangle avec coins rognés en diagonale 214"/>
          <p:cNvSpPr/>
          <p:nvPr/>
        </p:nvSpPr>
        <p:spPr>
          <a:xfrm>
            <a:off x="3369033" y="6099741"/>
            <a:ext cx="3179509" cy="44076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Fusion haut niveau choisi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217" name="ZoneTexte 216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282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26</a:t>
            </a:fld>
            <a:endParaRPr lang="fr-FR"/>
          </a:p>
        </p:txBody>
      </p:sp>
      <p:sp>
        <p:nvSpPr>
          <p:cNvPr id="27" name="Rectangle avec coins arrondis du même côté 26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Connecteur droit 27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0" name="ZoneTexte 29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37" name="Rectangle avec coins rognés en diagonale 36"/>
          <p:cNvSpPr/>
          <p:nvPr/>
        </p:nvSpPr>
        <p:spPr>
          <a:xfrm>
            <a:off x="8129188" y="2195630"/>
            <a:ext cx="3913727" cy="2754809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3 pools de variables permettent de séparer les obs. selon 3 sols de composition géochimique différente, grâce aux variables représentant les carbonates, les sables, les argiles.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429769" y="2217651"/>
            <a:ext cx="7073081" cy="3849404"/>
            <a:chOff x="284160" y="989754"/>
            <a:chExt cx="6516024" cy="344388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0" y="989754"/>
              <a:ext cx="6516024" cy="3443884"/>
            </a:xfrm>
            <a:prstGeom prst="rect">
              <a:avLst/>
            </a:prstGeom>
            <a:ln>
              <a:solidFill>
                <a:srgbClr val="1A4167"/>
              </a:solidFill>
            </a:ln>
          </p:spPr>
        </p:pic>
        <p:sp>
          <p:nvSpPr>
            <p:cNvPr id="38" name="Ellipse 37"/>
            <p:cNvSpPr/>
            <p:nvPr/>
          </p:nvSpPr>
          <p:spPr>
            <a:xfrm rot="5400000">
              <a:off x="2703806" y="841389"/>
              <a:ext cx="388314" cy="2091241"/>
            </a:xfrm>
            <a:prstGeom prst="ellipse">
              <a:avLst/>
            </a:prstGeom>
            <a:solidFill>
              <a:srgbClr val="95BC4A">
                <a:alpha val="10000"/>
              </a:srgb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39" name="Ellipse 38"/>
            <p:cNvSpPr/>
            <p:nvPr/>
          </p:nvSpPr>
          <p:spPr>
            <a:xfrm rot="16653950">
              <a:off x="625708" y="2193346"/>
              <a:ext cx="424983" cy="38483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40" name="Ellipse 39"/>
            <p:cNvSpPr/>
            <p:nvPr/>
          </p:nvSpPr>
          <p:spPr>
            <a:xfrm rot="2712675">
              <a:off x="4948866" y="2280993"/>
              <a:ext cx="521489" cy="1665821"/>
            </a:xfrm>
            <a:prstGeom prst="ellipse">
              <a:avLst/>
            </a:prstGeom>
            <a:solidFill>
              <a:srgbClr val="FF9900">
                <a:alpha val="10000"/>
              </a:srgbClr>
            </a:solidFill>
            <a:ln>
              <a:solidFill>
                <a:srgbClr val="FF99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19478" y="218818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Si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1852342" y="1692852"/>
              <a:ext cx="3225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K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4630078" y="3326215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Ca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3517920" y="1654475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Al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117488" y="3064379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Mn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442834" y="2799911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Fe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5504810" y="255780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Mg</a:t>
              </a: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69C21E08-C5A6-464B-995B-4163AF0DA717}"/>
              </a:ext>
            </a:extLst>
          </p:cNvPr>
          <p:cNvSpPr txBox="1">
            <a:spLocks/>
          </p:cNvSpPr>
          <p:nvPr/>
        </p:nvSpPr>
        <p:spPr>
          <a:xfrm>
            <a:off x="367977" y="624924"/>
            <a:ext cx="5616452" cy="28267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1A4167"/>
                </a:solidFill>
              </a:rPr>
              <a:t>ACP:</a:t>
            </a:r>
          </a:p>
          <a:p>
            <a:r>
              <a:rPr lang="fr-FR" sz="2400" dirty="0" smtClean="0">
                <a:solidFill>
                  <a:srgbClr val="1A4167"/>
                </a:solidFill>
              </a:rPr>
              <a:t>17 variables</a:t>
            </a:r>
          </a:p>
          <a:p>
            <a:r>
              <a:rPr lang="fr-FR" sz="2400" dirty="0" smtClean="0">
                <a:solidFill>
                  <a:srgbClr val="1A4167"/>
                </a:solidFill>
              </a:rPr>
              <a:t>3 </a:t>
            </a:r>
            <a:r>
              <a:rPr lang="fr-FR" sz="2400" dirty="0" err="1" smtClean="0">
                <a:solidFill>
                  <a:srgbClr val="1A4167"/>
                </a:solidFill>
              </a:rPr>
              <a:t>CPs</a:t>
            </a:r>
            <a:endParaRPr lang="fr-FR" sz="2400" dirty="0" smtClean="0">
              <a:solidFill>
                <a:srgbClr val="1A4167"/>
              </a:solidFill>
            </a:endParaRPr>
          </a:p>
          <a:p>
            <a:r>
              <a:rPr lang="fr-FR" sz="2400" dirty="0" smtClean="0">
                <a:solidFill>
                  <a:srgbClr val="1A4167"/>
                </a:solidFill>
              </a:rPr>
              <a:t>55,7% de variabilité expliquée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3090367" y="312896"/>
            <a:ext cx="2414262" cy="307763"/>
          </a:xfrm>
          <a:prstGeom prst="roundRect">
            <a:avLst/>
          </a:prstGeom>
          <a:solidFill>
            <a:srgbClr val="40B69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Minéralogie -Matrice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322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27</a:t>
            </a:fld>
            <a:endParaRPr lang="fr-FR"/>
          </a:p>
        </p:txBody>
      </p:sp>
      <p:sp>
        <p:nvSpPr>
          <p:cNvPr id="19" name="Espace réservé du texte 3"/>
          <p:cNvSpPr txBox="1">
            <a:spLocks/>
          </p:cNvSpPr>
          <p:nvPr/>
        </p:nvSpPr>
        <p:spPr>
          <a:xfrm>
            <a:off x="1140367" y="1805267"/>
            <a:ext cx="4630800" cy="439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" y="1546933"/>
            <a:ext cx="7942463" cy="4723067"/>
          </a:xfrm>
          <a:prstGeom prst="rect">
            <a:avLst/>
          </a:prstGeom>
        </p:spPr>
      </p:pic>
      <p:sp>
        <p:nvSpPr>
          <p:cNvPr id="37" name="Rectangle avec coins arrondis du même côté 36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3" name="Connecteur droit 42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7" name="Rectangle à coins arrondis 46"/>
          <p:cNvSpPr/>
          <p:nvPr/>
        </p:nvSpPr>
        <p:spPr>
          <a:xfrm>
            <a:off x="3090367" y="312896"/>
            <a:ext cx="2414262" cy="307763"/>
          </a:xfrm>
          <a:prstGeom prst="roundRect">
            <a:avLst/>
          </a:prstGeom>
          <a:solidFill>
            <a:srgbClr val="40B69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Minéralogie -Matrice</a:t>
            </a:r>
          </a:p>
        </p:txBody>
      </p:sp>
      <p:sp>
        <p:nvSpPr>
          <p:cNvPr id="48" name="Rectangle avec coins rognés en diagonale 47"/>
          <p:cNvSpPr/>
          <p:nvPr/>
        </p:nvSpPr>
        <p:spPr>
          <a:xfrm>
            <a:off x="8610600" y="2295485"/>
            <a:ext cx="3235676" cy="3577411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lIns="72000" tIns="0" rIns="72000" bIns="0">
            <a:spAutoFit/>
          </a:bodyPr>
          <a:lstStyle/>
          <a:p>
            <a:r>
              <a:rPr lang="fr-FR" dirty="0">
                <a:solidFill>
                  <a:srgbClr val="1E5646"/>
                </a:solidFill>
              </a:rPr>
              <a:t>3 clusters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999999"/>
                </a:solidFill>
              </a:rPr>
              <a:t>41 </a:t>
            </a:r>
            <a:r>
              <a:rPr lang="fr-FR" dirty="0" err="1">
                <a:solidFill>
                  <a:srgbClr val="999999"/>
                </a:solidFill>
              </a:rPr>
              <a:t>éch</a:t>
            </a:r>
            <a:r>
              <a:rPr lang="fr-FR" dirty="0">
                <a:solidFill>
                  <a:srgbClr val="999999"/>
                </a:solidFill>
              </a:rPr>
              <a:t>. d’influence de </a:t>
            </a:r>
            <a:r>
              <a:rPr lang="fr-FR" u="sng" dirty="0">
                <a:ln>
                  <a:solidFill>
                    <a:srgbClr val="DF864F"/>
                  </a:solidFill>
                </a:ln>
                <a:solidFill>
                  <a:srgbClr val="999999"/>
                </a:solidFill>
              </a:rPr>
              <a:t>sols riches en silicate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EFC000"/>
                </a:solidFill>
              </a:rPr>
              <a:t>58 </a:t>
            </a:r>
            <a:r>
              <a:rPr lang="fr-FR" dirty="0" err="1">
                <a:solidFill>
                  <a:srgbClr val="EFC000"/>
                </a:solidFill>
              </a:rPr>
              <a:t>éch</a:t>
            </a:r>
            <a:r>
              <a:rPr lang="fr-FR" dirty="0">
                <a:solidFill>
                  <a:srgbClr val="EFC000"/>
                </a:solidFill>
              </a:rPr>
              <a:t>. d’influence de </a:t>
            </a:r>
            <a:r>
              <a:rPr lang="fr-FR" u="sng" dirty="0">
                <a:ln>
                  <a:solidFill>
                    <a:srgbClr val="DF864F"/>
                  </a:solidFill>
                </a:ln>
                <a:solidFill>
                  <a:srgbClr val="EFC000"/>
                </a:solidFill>
              </a:rPr>
              <a:t>sols riches en carbonates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56B4E9"/>
                </a:solidFill>
              </a:rPr>
              <a:t>28 </a:t>
            </a:r>
            <a:r>
              <a:rPr lang="fr-FR" dirty="0" err="1">
                <a:solidFill>
                  <a:srgbClr val="56B4E9"/>
                </a:solidFill>
              </a:rPr>
              <a:t>éch</a:t>
            </a:r>
            <a:r>
              <a:rPr lang="fr-FR" dirty="0">
                <a:solidFill>
                  <a:srgbClr val="56B4E9"/>
                </a:solidFill>
              </a:rPr>
              <a:t>. d’influence de </a:t>
            </a:r>
            <a:r>
              <a:rPr lang="fr-FR" u="sng" dirty="0">
                <a:ln>
                  <a:solidFill>
                    <a:srgbClr val="DF864F"/>
                  </a:solidFill>
                </a:ln>
                <a:solidFill>
                  <a:srgbClr val="56B4E9"/>
                </a:solidFill>
              </a:rPr>
              <a:t>sols riches </a:t>
            </a:r>
            <a:r>
              <a:rPr lang="fr-FR" u="sng" dirty="0" smtClean="0">
                <a:ln>
                  <a:solidFill>
                    <a:srgbClr val="DF864F"/>
                  </a:solidFill>
                </a:ln>
                <a:solidFill>
                  <a:srgbClr val="56B4E9"/>
                </a:solidFill>
              </a:rPr>
              <a:t>(</a:t>
            </a:r>
            <a:r>
              <a:rPr lang="fr-FR" u="sng" dirty="0" err="1" smtClean="0">
                <a:ln>
                  <a:solidFill>
                    <a:srgbClr val="DF864F"/>
                  </a:solidFill>
                </a:ln>
                <a:solidFill>
                  <a:srgbClr val="56B4E9"/>
                </a:solidFill>
              </a:rPr>
              <a:t>alumino</a:t>
            </a:r>
            <a:r>
              <a:rPr lang="fr-FR" u="sng" dirty="0" smtClean="0">
                <a:ln>
                  <a:solidFill>
                    <a:srgbClr val="DF864F"/>
                  </a:solidFill>
                </a:ln>
                <a:solidFill>
                  <a:srgbClr val="56B4E9"/>
                </a:solidFill>
              </a:rPr>
              <a:t>-potassique)</a:t>
            </a:r>
            <a:endParaRPr lang="fr-FR" u="sng" dirty="0">
              <a:ln>
                <a:solidFill>
                  <a:srgbClr val="DF864F"/>
                </a:solidFill>
              </a:ln>
              <a:solidFill>
                <a:srgbClr val="56B4E9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7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28</a:t>
            </a:fld>
            <a:endParaRPr lang="fr-FR"/>
          </a:p>
        </p:txBody>
      </p:sp>
      <p:sp>
        <p:nvSpPr>
          <p:cNvPr id="19" name="Espace réservé du texte 3"/>
          <p:cNvSpPr txBox="1">
            <a:spLocks/>
          </p:cNvSpPr>
          <p:nvPr/>
        </p:nvSpPr>
        <p:spPr>
          <a:xfrm>
            <a:off x="1140367" y="1805267"/>
            <a:ext cx="4630800" cy="439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" y="1546933"/>
            <a:ext cx="7942463" cy="47230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3" y="929822"/>
            <a:ext cx="3057195" cy="2292023"/>
          </a:xfrm>
          <a:prstGeom prst="rect">
            <a:avLst/>
          </a:prstGeom>
          <a:ln>
            <a:solidFill>
              <a:srgbClr val="A3A1A3"/>
            </a:solidFill>
          </a:ln>
        </p:spPr>
      </p:pic>
      <p:cxnSp>
        <p:nvCxnSpPr>
          <p:cNvPr id="30" name="Connecteur droit avec flèche 29"/>
          <p:cNvCxnSpPr/>
          <p:nvPr/>
        </p:nvCxnSpPr>
        <p:spPr>
          <a:xfrm>
            <a:off x="1643772" y="3221844"/>
            <a:ext cx="426329" cy="813581"/>
          </a:xfrm>
          <a:prstGeom prst="straightConnector1">
            <a:avLst/>
          </a:prstGeom>
          <a:ln>
            <a:solidFill>
              <a:srgbClr val="A3A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7" idx="1"/>
          </p:cNvCxnSpPr>
          <p:nvPr/>
        </p:nvCxnSpPr>
        <p:spPr>
          <a:xfrm flipH="1">
            <a:off x="7391400" y="4516499"/>
            <a:ext cx="1219200" cy="639701"/>
          </a:xfrm>
          <a:prstGeom prst="straightConnector1">
            <a:avLst/>
          </a:prstGeom>
          <a:ln>
            <a:solidFill>
              <a:srgbClr val="E69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9" idx="2"/>
          </p:cNvCxnSpPr>
          <p:nvPr/>
        </p:nvCxnSpPr>
        <p:spPr>
          <a:xfrm flipH="1">
            <a:off x="6005532" y="2770071"/>
            <a:ext cx="1590944" cy="1054316"/>
          </a:xfrm>
          <a:prstGeom prst="straightConnector1">
            <a:avLst/>
          </a:prstGeom>
          <a:ln>
            <a:solidFill>
              <a:srgbClr val="4EB1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80" y="478051"/>
            <a:ext cx="3057192" cy="2292020"/>
          </a:xfrm>
          <a:prstGeom prst="rect">
            <a:avLst/>
          </a:prstGeom>
          <a:ln>
            <a:solidFill>
              <a:srgbClr val="4EB1E8"/>
            </a:solidFill>
          </a:ln>
        </p:spPr>
      </p:pic>
      <p:sp>
        <p:nvSpPr>
          <p:cNvPr id="37" name="Rectangle avec coins arrondis du même côté 36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3" name="Connecteur droit 42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090367" y="312896"/>
            <a:ext cx="2414262" cy="307763"/>
          </a:xfrm>
          <a:prstGeom prst="roundRect">
            <a:avLst/>
          </a:prstGeom>
          <a:solidFill>
            <a:srgbClr val="40B69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Minéralogie -Matrice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317036"/>
            <a:ext cx="3199787" cy="2398925"/>
          </a:xfrm>
          <a:prstGeom prst="rect">
            <a:avLst/>
          </a:prstGeom>
          <a:ln>
            <a:solidFill>
              <a:srgbClr val="E69F00"/>
            </a:solidFill>
          </a:ln>
        </p:spPr>
      </p:pic>
      <p:sp>
        <p:nvSpPr>
          <p:cNvPr id="35" name="ZoneTexte 34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216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29</a:t>
            </a:fld>
            <a:endParaRPr lang="fr-FR"/>
          </a:p>
        </p:txBody>
      </p:sp>
      <p:sp>
        <p:nvSpPr>
          <p:cNvPr id="4" name="Rectangle avec coins arrondis du même côté 3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eur droit 11"/>
          <p:cNvCxnSpPr/>
          <p:nvPr/>
        </p:nvCxnSpPr>
        <p:spPr>
          <a:xfrm>
            <a:off x="34232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742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5798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270888" y="68317"/>
            <a:ext cx="20951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Analyses - Résultats</a:t>
            </a:r>
            <a:endParaRPr lang="fr-FR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0340440" y="68319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cxnSp>
        <p:nvCxnSpPr>
          <p:cNvPr id="17" name="Connecteur droit 16"/>
          <p:cNvCxnSpPr/>
          <p:nvPr/>
        </p:nvCxnSpPr>
        <p:spPr>
          <a:xfrm>
            <a:off x="67591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9853226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4" y="999027"/>
            <a:ext cx="8027260" cy="5268423"/>
          </a:xfrm>
          <a:prstGeom prst="rect">
            <a:avLst/>
          </a:prstGeom>
        </p:spPr>
      </p:pic>
      <p:sp>
        <p:nvSpPr>
          <p:cNvPr id="21" name="Rectangle à coins arrondis 20"/>
          <p:cNvSpPr/>
          <p:nvPr/>
        </p:nvSpPr>
        <p:spPr>
          <a:xfrm>
            <a:off x="3731461" y="378037"/>
            <a:ext cx="2414262" cy="307763"/>
          </a:xfrm>
          <a:prstGeom prst="roundRect">
            <a:avLst/>
          </a:prstGeom>
          <a:solidFill>
            <a:srgbClr val="40B69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Minéralogie -Matrice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817921" y="644104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REF</a:t>
            </a:r>
            <a:endParaRPr lang="en-GB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9050053" y="1320800"/>
            <a:ext cx="288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Choix du nombre de clusters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87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9B34D-3027-4FE7-9FEE-028C2524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7DFB-F0F8-4F92-8949-5CA36EF29176}" type="datetime1">
              <a:rPr lang="fr-FR" smtClean="0"/>
              <a:t>04/07/2022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B2BD69-5712-4C05-BED0-F5E029F5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61543" y="1040797"/>
            <a:ext cx="10492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Complémentarité des </a:t>
            </a:r>
            <a:r>
              <a:rPr lang="fr-FR" sz="3200" b="1" dirty="0">
                <a:solidFill>
                  <a:srgbClr val="1A4167"/>
                </a:solidFill>
                <a:latin typeface="Calibri" panose="020F0502020204030204"/>
              </a:rPr>
              <a:t>méthodes spectroscopiques</a:t>
            </a:r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 en </a:t>
            </a:r>
            <a:r>
              <a:rPr lang="fr-FR" sz="3200" b="1" dirty="0">
                <a:solidFill>
                  <a:srgbClr val="1A4167"/>
                </a:solidFill>
                <a:latin typeface="Calibri" panose="020F0502020204030204"/>
              </a:rPr>
              <a:t>phase solide</a:t>
            </a:r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 et des </a:t>
            </a:r>
            <a:r>
              <a:rPr lang="fr-FR" sz="3200" b="1" dirty="0">
                <a:solidFill>
                  <a:srgbClr val="1A4167"/>
                </a:solidFill>
                <a:latin typeface="Calibri" panose="020F0502020204030204"/>
              </a:rPr>
              <a:t>modèles chimiométriques</a:t>
            </a:r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 pour la </a:t>
            </a:r>
            <a:r>
              <a:rPr lang="fr-FR" sz="3200" b="1" dirty="0">
                <a:solidFill>
                  <a:srgbClr val="1A4167"/>
                </a:solidFill>
                <a:latin typeface="Calibri" panose="020F0502020204030204"/>
              </a:rPr>
              <a:t>quantification in situ </a:t>
            </a:r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des </a:t>
            </a:r>
            <a:r>
              <a:rPr lang="fr-FR" sz="3200" b="1" dirty="0">
                <a:solidFill>
                  <a:srgbClr val="1A4167"/>
                </a:solidFill>
                <a:latin typeface="Calibri" panose="020F0502020204030204"/>
              </a:rPr>
              <a:t>polluants</a:t>
            </a:r>
            <a:r>
              <a:rPr lang="fr-FR" sz="3200" dirty="0">
                <a:solidFill>
                  <a:srgbClr val="1A4167"/>
                </a:solidFill>
                <a:latin typeface="Calibri" panose="020F0502020204030204"/>
              </a:rPr>
              <a:t> dans les sols</a:t>
            </a:r>
            <a:endParaRPr lang="fr-FR" sz="3200" b="1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2811583"/>
            <a:ext cx="2117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Méthodes </a:t>
            </a:r>
            <a:r>
              <a:rPr lang="fr-FR" sz="2000" b="1" dirty="0">
                <a:solidFill>
                  <a:srgbClr val="1A4167"/>
                </a:solidFill>
                <a:latin typeface="Calibri" panose="020F0502020204030204"/>
              </a:rPr>
              <a:t>spectroscopiques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1851" y="3879527"/>
            <a:ext cx="2465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Modèles chimiométriques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5874" y="3879528"/>
            <a:ext cx="2465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Quantification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28457" y="3615693"/>
            <a:ext cx="1263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In Situ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lèche droite 8"/>
          <p:cNvSpPr/>
          <p:nvPr/>
        </p:nvSpPr>
        <p:spPr>
          <a:xfrm rot="6462368">
            <a:off x="1381153" y="3700751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èche droite 9"/>
          <p:cNvSpPr/>
          <p:nvPr/>
        </p:nvSpPr>
        <p:spPr>
          <a:xfrm rot="5400000">
            <a:off x="5102294" y="4743756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35526" y="5309671"/>
            <a:ext cx="2830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Régression et/ou classification</a:t>
            </a:r>
            <a:endParaRPr lang="fr-FR" sz="2000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12" name="Flèche droite 11"/>
          <p:cNvSpPr/>
          <p:nvPr/>
        </p:nvSpPr>
        <p:spPr>
          <a:xfrm rot="5400000">
            <a:off x="7435405" y="4743758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54962" y="5309673"/>
            <a:ext cx="2465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Valeurs précises </a:t>
            </a:r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ou</a:t>
            </a:r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 gammes </a:t>
            </a:r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ou</a:t>
            </a:r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 classes</a:t>
            </a:r>
            <a:endParaRPr lang="fr-FR" sz="2000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14" name="Flèche droite 13"/>
          <p:cNvSpPr/>
          <p:nvPr/>
        </p:nvSpPr>
        <p:spPr>
          <a:xfrm rot="5126987">
            <a:off x="9151605" y="4215296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99205" y="4830738"/>
            <a:ext cx="996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Sur </a:t>
            </a:r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site</a:t>
            </a:r>
            <a:endParaRPr lang="fr-FR" sz="2000" b="1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100946" y="3119359"/>
            <a:ext cx="1289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polluants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Flèche droite 16"/>
          <p:cNvSpPr/>
          <p:nvPr/>
        </p:nvSpPr>
        <p:spPr>
          <a:xfrm rot="4311238">
            <a:off x="10589432" y="3702039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52065" y="4254163"/>
            <a:ext cx="1587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1A4167"/>
                </a:solidFill>
                <a:latin typeface="Calibri" panose="020F0502020204030204"/>
              </a:rPr>
              <a:t>TPH,</a:t>
            </a:r>
          </a:p>
          <a:p>
            <a:pPr algn="ctr"/>
            <a:r>
              <a:rPr lang="fr-FR" sz="2400" b="1" dirty="0" smtClean="0">
                <a:solidFill>
                  <a:srgbClr val="1A4167"/>
                </a:solidFill>
                <a:latin typeface="Calibri" panose="020F0502020204030204"/>
              </a:rPr>
              <a:t>HAP</a:t>
            </a:r>
            <a:endParaRPr lang="fr-FR" sz="2400" b="1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66861" y="3636202"/>
            <a:ext cx="1629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Phase solide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Flèche droite 19"/>
          <p:cNvSpPr/>
          <p:nvPr/>
        </p:nvSpPr>
        <p:spPr>
          <a:xfrm rot="5769649">
            <a:off x="3113347" y="4255916"/>
            <a:ext cx="482413" cy="415950"/>
          </a:xfrm>
          <a:prstGeom prst="rightArrow">
            <a:avLst/>
          </a:prstGeom>
          <a:solidFill>
            <a:srgbClr val="1AFF27"/>
          </a:solidFill>
          <a:ln w="12700" cap="flat" cmpd="sng" algn="ctr">
            <a:solidFill>
              <a:srgbClr val="17BE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63565" y="4824576"/>
            <a:ext cx="17151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Matrice des</a:t>
            </a:r>
          </a:p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Sols</a:t>
            </a:r>
          </a:p>
          <a:p>
            <a:pPr algn="ctr"/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(sable, argile, limon…)</a:t>
            </a:r>
            <a:endParaRPr lang="fr-FR" sz="2000" dirty="0">
              <a:solidFill>
                <a:srgbClr val="1A4167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3154" y="4216131"/>
            <a:ext cx="1644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LIF, IR</a:t>
            </a:r>
            <a:r>
              <a:rPr lang="fr-FR" sz="2000" dirty="0" smtClean="0">
                <a:solidFill>
                  <a:srgbClr val="1A4167"/>
                </a:solidFill>
                <a:latin typeface="Calibri" panose="020F0502020204030204"/>
              </a:rPr>
              <a:t>, </a:t>
            </a:r>
            <a:r>
              <a:rPr lang="fr-FR" sz="2000" b="1" dirty="0" smtClean="0">
                <a:solidFill>
                  <a:srgbClr val="1A4167"/>
                </a:solidFill>
                <a:latin typeface="Calibri" panose="020F0502020204030204"/>
              </a:rPr>
              <a:t>XRF</a:t>
            </a:r>
            <a:endParaRPr lang="fr-FR"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avec coins arrondis du même côté 22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eur droit 23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33" name="Rectangle à coins arrondis 32"/>
          <p:cNvSpPr/>
          <p:nvPr/>
        </p:nvSpPr>
        <p:spPr>
          <a:xfrm>
            <a:off x="268691" y="382853"/>
            <a:ext cx="2004609" cy="302947"/>
          </a:xfrm>
          <a:prstGeom prst="roundRect">
            <a:avLst/>
          </a:prstGeom>
          <a:solidFill>
            <a:srgbClr val="C4EAD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Problématique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382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18" grpId="0"/>
      <p:bldP spid="20" grpId="0" animBg="1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30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7" y="1414225"/>
            <a:ext cx="6862618" cy="258206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>
          <a:xfrm>
            <a:off x="4329349" y="2598647"/>
            <a:ext cx="552450" cy="352425"/>
          </a:xfrm>
          <a:prstGeom prst="ellipse">
            <a:avLst/>
          </a:prstGeom>
          <a:noFill/>
          <a:ln w="38100">
            <a:gradFill>
              <a:gsLst>
                <a:gs pos="100000">
                  <a:srgbClr val="FF0000"/>
                </a:gs>
                <a:gs pos="18000">
                  <a:schemeClr val="accent1">
                    <a:lumMod val="5000"/>
                    <a:lumOff val="95000"/>
                  </a:schemeClr>
                </a:gs>
                <a:gs pos="54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521985" y="3007345"/>
            <a:ext cx="552450" cy="352425"/>
          </a:xfrm>
          <a:prstGeom prst="ellipse">
            <a:avLst/>
          </a:prstGeom>
          <a:noFill/>
          <a:ln w="38100">
            <a:gradFill>
              <a:gsLst>
                <a:gs pos="100000">
                  <a:srgbClr val="FF0000"/>
                </a:gs>
                <a:gs pos="18000">
                  <a:schemeClr val="accent1">
                    <a:lumMod val="5000"/>
                    <a:lumOff val="95000"/>
                  </a:schemeClr>
                </a:gs>
                <a:gs pos="54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1736901" y="2396524"/>
            <a:ext cx="212347" cy="352425"/>
          </a:xfrm>
          <a:prstGeom prst="ellipse">
            <a:avLst/>
          </a:prstGeom>
          <a:noFill/>
          <a:ln w="38100">
            <a:gradFill>
              <a:gsLst>
                <a:gs pos="100000">
                  <a:srgbClr val="FF0000"/>
                </a:gs>
                <a:gs pos="18000">
                  <a:schemeClr val="accent1">
                    <a:lumMod val="5000"/>
                    <a:lumOff val="95000"/>
                  </a:schemeClr>
                </a:gs>
                <a:gs pos="54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039205" y="2636746"/>
            <a:ext cx="323850" cy="276225"/>
          </a:xfrm>
          <a:prstGeom prst="ellipse">
            <a:avLst/>
          </a:prstGeom>
          <a:noFill/>
          <a:ln w="38100">
            <a:gradFill>
              <a:gsLst>
                <a:gs pos="100000">
                  <a:srgbClr val="FF0000"/>
                </a:gs>
                <a:gs pos="18000">
                  <a:schemeClr val="accent1">
                    <a:lumMod val="5000"/>
                    <a:lumOff val="95000"/>
                  </a:schemeClr>
                </a:gs>
                <a:gs pos="54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7236825" y="1414225"/>
            <a:ext cx="4632327" cy="3735558"/>
            <a:chOff x="8095247" y="2000504"/>
            <a:chExt cx="3773905" cy="283042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247" y="2000504"/>
              <a:ext cx="3773905" cy="2830429"/>
            </a:xfrm>
            <a:prstGeom prst="rect">
              <a:avLst/>
            </a:prstGeom>
          </p:spPr>
        </p:pic>
        <p:sp>
          <p:nvSpPr>
            <p:cNvPr id="5" name="Rectangle avec coins rognés en diagonale 4"/>
            <p:cNvSpPr/>
            <p:nvPr/>
          </p:nvSpPr>
          <p:spPr>
            <a:xfrm>
              <a:off x="8836941" y="2194292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avec coins rognés en diagonale 24"/>
            <p:cNvSpPr/>
            <p:nvPr/>
          </p:nvSpPr>
          <p:spPr>
            <a:xfrm>
              <a:off x="9253726" y="2194291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avec coins rognés en diagonale 25"/>
            <p:cNvSpPr/>
            <p:nvPr/>
          </p:nvSpPr>
          <p:spPr>
            <a:xfrm>
              <a:off x="9375538" y="2194291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avec coins rognés en diagonale 26"/>
            <p:cNvSpPr/>
            <p:nvPr/>
          </p:nvSpPr>
          <p:spPr>
            <a:xfrm>
              <a:off x="9611076" y="2194291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avec coins rognés en diagonale 27"/>
            <p:cNvSpPr/>
            <p:nvPr/>
          </p:nvSpPr>
          <p:spPr>
            <a:xfrm>
              <a:off x="10225006" y="2194291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avec coins rognés en diagonale 28"/>
            <p:cNvSpPr/>
            <p:nvPr/>
          </p:nvSpPr>
          <p:spPr>
            <a:xfrm>
              <a:off x="10534380" y="2194291"/>
              <a:ext cx="64882" cy="2333625"/>
            </a:xfrm>
            <a:prstGeom prst="snip2Diag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58905" y="4302785"/>
            <a:ext cx="4839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b="1" dirty="0" err="1" smtClean="0">
                <a:solidFill>
                  <a:srgbClr val="1A4167"/>
                </a:solidFill>
              </a:rPr>
              <a:t>Clustering</a:t>
            </a:r>
            <a:r>
              <a:rPr lang="fr-FR" dirty="0" smtClean="0">
                <a:solidFill>
                  <a:srgbClr val="1A4167"/>
                </a:solidFill>
              </a:rPr>
              <a:t> pour séparer automatiquement les spectres « matrice » et « pépites » 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1" name="Rectangle avec coins rognés en diagonale 30"/>
          <p:cNvSpPr/>
          <p:nvPr/>
        </p:nvSpPr>
        <p:spPr>
          <a:xfrm>
            <a:off x="671325" y="5528748"/>
            <a:ext cx="9141341" cy="771346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Confirmation de l’effet pépite</a:t>
            </a: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Un broyage pourrait désagréger les pépites et homogénéiser le système 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69" name="Rectangle avec coins arrondis du même côté 68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necteur droit 69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72" name="ZoneTexte 71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74" name="ZoneTexte 73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79" name="Titre 1">
            <a:extLst>
              <a:ext uri="{FF2B5EF4-FFF2-40B4-BE49-F238E27FC236}">
                <a16:creationId xmlns:a16="http://schemas.microsoft.com/office/drawing/2014/main" id="{69C21E08-C5A6-464B-995B-4163AF0DA717}"/>
              </a:ext>
            </a:extLst>
          </p:cNvPr>
          <p:cNvSpPr txBox="1">
            <a:spLocks/>
          </p:cNvSpPr>
          <p:nvPr/>
        </p:nvSpPr>
        <p:spPr>
          <a:xfrm>
            <a:off x="374207" y="761385"/>
            <a:ext cx="11531600" cy="714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rgbClr val="1A4167"/>
                </a:solidFill>
              </a:rPr>
              <a:t>Hypothèse 2: </a:t>
            </a:r>
            <a:r>
              <a:rPr lang="fr-FR" sz="2800" dirty="0" smtClean="0">
                <a:solidFill>
                  <a:srgbClr val="1A4167"/>
                </a:solidFill>
              </a:rPr>
              <a:t>Distribution des molécules de HAP</a:t>
            </a:r>
            <a:endParaRPr lang="fr-FR" sz="2800" dirty="0">
              <a:solidFill>
                <a:srgbClr val="1A4167"/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>
            <a:off x="3324790" y="301840"/>
            <a:ext cx="2339139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Distribution - Pépite</a:t>
            </a:r>
            <a:endParaRPr lang="en-GB" sz="1600" dirty="0"/>
          </a:p>
        </p:txBody>
      </p:sp>
      <p:sp>
        <p:nvSpPr>
          <p:cNvPr id="81" name="ZoneTexte 80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957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31</a:t>
            </a:fld>
            <a:endParaRPr lang="fr-FR"/>
          </a:p>
        </p:txBody>
      </p:sp>
      <p:pic>
        <p:nvPicPr>
          <p:cNvPr id="20" name="Image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49322"/>
            <a:ext cx="3810000" cy="285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avec coins arrondis du même côté 20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eur droit 21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165988" y="68317"/>
            <a:ext cx="2151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Analyses &amp; Résultats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731461" y="378037"/>
            <a:ext cx="2339139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Distribution - Pépite</a:t>
            </a:r>
            <a:endParaRPr lang="en-GB" sz="1600" dirty="0"/>
          </a:p>
        </p:txBody>
      </p:sp>
      <p:grpSp>
        <p:nvGrpSpPr>
          <p:cNvPr id="31" name="Groupe 30"/>
          <p:cNvGrpSpPr/>
          <p:nvPr/>
        </p:nvGrpSpPr>
        <p:grpSpPr>
          <a:xfrm>
            <a:off x="905878" y="3037119"/>
            <a:ext cx="1080000" cy="1080000"/>
            <a:chOff x="4382154" y="1720736"/>
            <a:chExt cx="1080000" cy="1080000"/>
          </a:xfrm>
          <a:solidFill>
            <a:srgbClr val="946230"/>
          </a:solidFill>
        </p:grpSpPr>
        <p:sp>
          <p:nvSpPr>
            <p:cNvPr id="32" name="Ellipse 31"/>
            <p:cNvSpPr/>
            <p:nvPr/>
          </p:nvSpPr>
          <p:spPr>
            <a:xfrm>
              <a:off x="4382154" y="1720736"/>
              <a:ext cx="1080000" cy="1080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Étoile à 5 branches 32"/>
            <p:cNvSpPr/>
            <p:nvPr/>
          </p:nvSpPr>
          <p:spPr>
            <a:xfrm>
              <a:off x="4727171" y="1948163"/>
              <a:ext cx="93154" cy="91440"/>
            </a:xfrm>
            <a:prstGeom prst="star5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Étoile à 5 branches 33"/>
            <p:cNvSpPr/>
            <p:nvPr/>
          </p:nvSpPr>
          <p:spPr>
            <a:xfrm>
              <a:off x="4990936" y="2456215"/>
              <a:ext cx="93154" cy="91440"/>
            </a:xfrm>
            <a:prstGeom prst="star5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Étoile à 5 branches 34"/>
            <p:cNvSpPr/>
            <p:nvPr/>
          </p:nvSpPr>
          <p:spPr>
            <a:xfrm>
              <a:off x="4634017" y="2235472"/>
              <a:ext cx="93154" cy="91440"/>
            </a:xfrm>
            <a:prstGeom prst="star5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Étoile à 5 branches 35"/>
            <p:cNvSpPr/>
            <p:nvPr/>
          </p:nvSpPr>
          <p:spPr>
            <a:xfrm>
              <a:off x="5096759" y="2080953"/>
              <a:ext cx="93154" cy="91440"/>
            </a:xfrm>
            <a:prstGeom prst="star5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2410519" y="3037119"/>
            <a:ext cx="1080000" cy="1080000"/>
            <a:chOff x="5886795" y="1720736"/>
            <a:chExt cx="1080000" cy="1080000"/>
          </a:xfrm>
          <a:solidFill>
            <a:srgbClr val="946230"/>
          </a:solidFill>
        </p:grpSpPr>
        <p:sp>
          <p:nvSpPr>
            <p:cNvPr id="38" name="Ellipse 37"/>
            <p:cNvSpPr/>
            <p:nvPr/>
          </p:nvSpPr>
          <p:spPr>
            <a:xfrm>
              <a:off x="5886795" y="1720736"/>
              <a:ext cx="1080000" cy="1080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225456" y="2035290"/>
              <a:ext cx="241846" cy="179457"/>
            </a:xfrm>
            <a:custGeom>
              <a:avLst/>
              <a:gdLst>
                <a:gd name="connsiteX0" fmla="*/ 58966 w 241846"/>
                <a:gd name="connsiteY0" fmla="*/ 26266 h 179457"/>
                <a:gd name="connsiteX1" fmla="*/ 216908 w 241846"/>
                <a:gd name="connsiteY1" fmla="*/ 9641 h 179457"/>
                <a:gd name="connsiteX2" fmla="*/ 241846 w 241846"/>
                <a:gd name="connsiteY2" fmla="*/ 59517 h 179457"/>
                <a:gd name="connsiteX3" fmla="*/ 233533 w 241846"/>
                <a:gd name="connsiteY3" fmla="*/ 134332 h 179457"/>
                <a:gd name="connsiteX4" fmla="*/ 208595 w 241846"/>
                <a:gd name="connsiteY4" fmla="*/ 142645 h 179457"/>
                <a:gd name="connsiteX5" fmla="*/ 150406 w 241846"/>
                <a:gd name="connsiteY5" fmla="*/ 150957 h 179457"/>
                <a:gd name="connsiteX6" fmla="*/ 100529 w 241846"/>
                <a:gd name="connsiteY6" fmla="*/ 159270 h 179457"/>
                <a:gd name="connsiteX7" fmla="*/ 50653 w 241846"/>
                <a:gd name="connsiteY7" fmla="*/ 175895 h 179457"/>
                <a:gd name="connsiteX8" fmla="*/ 9089 w 241846"/>
                <a:gd name="connsiteY8" fmla="*/ 134332 h 179457"/>
                <a:gd name="connsiteX9" fmla="*/ 777 w 241846"/>
                <a:gd name="connsiteY9" fmla="*/ 109394 h 179457"/>
                <a:gd name="connsiteX10" fmla="*/ 34028 w 241846"/>
                <a:gd name="connsiteY10" fmla="*/ 76143 h 179457"/>
                <a:gd name="connsiteX11" fmla="*/ 50653 w 241846"/>
                <a:gd name="connsiteY11" fmla="*/ 59517 h 179457"/>
                <a:gd name="connsiteX12" fmla="*/ 58966 w 241846"/>
                <a:gd name="connsiteY12" fmla="*/ 26266 h 17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846" h="179457">
                  <a:moveTo>
                    <a:pt x="58966" y="26266"/>
                  </a:moveTo>
                  <a:cubicBezTo>
                    <a:pt x="86675" y="17953"/>
                    <a:pt x="112248" y="-16524"/>
                    <a:pt x="216908" y="9641"/>
                  </a:cubicBezTo>
                  <a:cubicBezTo>
                    <a:pt x="228627" y="12571"/>
                    <a:pt x="238940" y="50798"/>
                    <a:pt x="241846" y="59517"/>
                  </a:cubicBezTo>
                  <a:cubicBezTo>
                    <a:pt x="239075" y="84455"/>
                    <a:pt x="242852" y="111035"/>
                    <a:pt x="233533" y="134332"/>
                  </a:cubicBezTo>
                  <a:cubicBezTo>
                    <a:pt x="230279" y="142468"/>
                    <a:pt x="217187" y="140927"/>
                    <a:pt x="208595" y="142645"/>
                  </a:cubicBezTo>
                  <a:cubicBezTo>
                    <a:pt x="189382" y="146487"/>
                    <a:pt x="169771" y="147978"/>
                    <a:pt x="150406" y="150957"/>
                  </a:cubicBezTo>
                  <a:cubicBezTo>
                    <a:pt x="133747" y="153520"/>
                    <a:pt x="117155" y="156499"/>
                    <a:pt x="100529" y="159270"/>
                  </a:cubicBezTo>
                  <a:cubicBezTo>
                    <a:pt x="83904" y="164812"/>
                    <a:pt x="63045" y="188287"/>
                    <a:pt x="50653" y="175895"/>
                  </a:cubicBezTo>
                  <a:lnTo>
                    <a:pt x="9089" y="134332"/>
                  </a:lnTo>
                  <a:cubicBezTo>
                    <a:pt x="6318" y="126019"/>
                    <a:pt x="-2675" y="117448"/>
                    <a:pt x="777" y="109394"/>
                  </a:cubicBezTo>
                  <a:cubicBezTo>
                    <a:pt x="6952" y="94987"/>
                    <a:pt x="22944" y="87227"/>
                    <a:pt x="34028" y="76143"/>
                  </a:cubicBezTo>
                  <a:cubicBezTo>
                    <a:pt x="39570" y="70601"/>
                    <a:pt x="44132" y="63864"/>
                    <a:pt x="50653" y="59517"/>
                  </a:cubicBezTo>
                  <a:cubicBezTo>
                    <a:pt x="77897" y="41355"/>
                    <a:pt x="31257" y="34579"/>
                    <a:pt x="58966" y="26266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orme libre 39"/>
            <p:cNvSpPr/>
            <p:nvPr/>
          </p:nvSpPr>
          <p:spPr>
            <a:xfrm>
              <a:off x="6275297" y="2416418"/>
              <a:ext cx="293198" cy="210404"/>
            </a:xfrm>
            <a:custGeom>
              <a:avLst/>
              <a:gdLst>
                <a:gd name="connsiteX0" fmla="*/ 100565 w 293198"/>
                <a:gd name="connsiteY0" fmla="*/ 2586 h 210404"/>
                <a:gd name="connsiteX1" fmla="*/ 34063 w 293198"/>
                <a:gd name="connsiteY1" fmla="*/ 19211 h 210404"/>
                <a:gd name="connsiteX2" fmla="*/ 17438 w 293198"/>
                <a:gd name="connsiteY2" fmla="*/ 35837 h 210404"/>
                <a:gd name="connsiteX3" fmla="*/ 9125 w 293198"/>
                <a:gd name="connsiteY3" fmla="*/ 152215 h 210404"/>
                <a:gd name="connsiteX4" fmla="*/ 17438 w 293198"/>
                <a:gd name="connsiteY4" fmla="*/ 177153 h 210404"/>
                <a:gd name="connsiteX5" fmla="*/ 42376 w 293198"/>
                <a:gd name="connsiteY5" fmla="*/ 193778 h 210404"/>
                <a:gd name="connsiteX6" fmla="*/ 92252 w 293198"/>
                <a:gd name="connsiteY6" fmla="*/ 210404 h 210404"/>
                <a:gd name="connsiteX7" fmla="*/ 208630 w 293198"/>
                <a:gd name="connsiteY7" fmla="*/ 202091 h 210404"/>
                <a:gd name="connsiteX8" fmla="*/ 233568 w 293198"/>
                <a:gd name="connsiteY8" fmla="*/ 193778 h 210404"/>
                <a:gd name="connsiteX9" fmla="*/ 250194 w 293198"/>
                <a:gd name="connsiteY9" fmla="*/ 143902 h 210404"/>
                <a:gd name="connsiteX10" fmla="*/ 258507 w 293198"/>
                <a:gd name="connsiteY10" fmla="*/ 118964 h 210404"/>
                <a:gd name="connsiteX11" fmla="*/ 266819 w 293198"/>
                <a:gd name="connsiteY11" fmla="*/ 94026 h 210404"/>
                <a:gd name="connsiteX12" fmla="*/ 283445 w 293198"/>
                <a:gd name="connsiteY12" fmla="*/ 77400 h 210404"/>
                <a:gd name="connsiteX13" fmla="*/ 283445 w 293198"/>
                <a:gd name="connsiteY13" fmla="*/ 19211 h 210404"/>
                <a:gd name="connsiteX14" fmla="*/ 100565 w 293198"/>
                <a:gd name="connsiteY14" fmla="*/ 2586 h 21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3198" h="210404">
                  <a:moveTo>
                    <a:pt x="100565" y="2586"/>
                  </a:moveTo>
                  <a:cubicBezTo>
                    <a:pt x="59001" y="2586"/>
                    <a:pt x="46845" y="11541"/>
                    <a:pt x="34063" y="19211"/>
                  </a:cubicBezTo>
                  <a:cubicBezTo>
                    <a:pt x="27343" y="23243"/>
                    <a:pt x="22980" y="30295"/>
                    <a:pt x="17438" y="35837"/>
                  </a:cubicBezTo>
                  <a:cubicBezTo>
                    <a:pt x="-3833" y="99648"/>
                    <a:pt x="-4446" y="77576"/>
                    <a:pt x="9125" y="152215"/>
                  </a:cubicBezTo>
                  <a:cubicBezTo>
                    <a:pt x="10693" y="160836"/>
                    <a:pt x="11964" y="170311"/>
                    <a:pt x="17438" y="177153"/>
                  </a:cubicBezTo>
                  <a:cubicBezTo>
                    <a:pt x="23679" y="184954"/>
                    <a:pt x="33247" y="189720"/>
                    <a:pt x="42376" y="193778"/>
                  </a:cubicBezTo>
                  <a:cubicBezTo>
                    <a:pt x="58390" y="200896"/>
                    <a:pt x="92252" y="210404"/>
                    <a:pt x="92252" y="210404"/>
                  </a:cubicBezTo>
                  <a:cubicBezTo>
                    <a:pt x="131045" y="207633"/>
                    <a:pt x="170005" y="206635"/>
                    <a:pt x="208630" y="202091"/>
                  </a:cubicBezTo>
                  <a:cubicBezTo>
                    <a:pt x="217332" y="201067"/>
                    <a:pt x="228475" y="200908"/>
                    <a:pt x="233568" y="193778"/>
                  </a:cubicBezTo>
                  <a:cubicBezTo>
                    <a:pt x="243754" y="179518"/>
                    <a:pt x="244652" y="160527"/>
                    <a:pt x="250194" y="143902"/>
                  </a:cubicBezTo>
                  <a:lnTo>
                    <a:pt x="258507" y="118964"/>
                  </a:lnTo>
                  <a:cubicBezTo>
                    <a:pt x="261278" y="110651"/>
                    <a:pt x="260623" y="100222"/>
                    <a:pt x="266819" y="94026"/>
                  </a:cubicBezTo>
                  <a:lnTo>
                    <a:pt x="283445" y="77400"/>
                  </a:lnTo>
                  <a:cubicBezTo>
                    <a:pt x="288848" y="61192"/>
                    <a:pt x="302389" y="35448"/>
                    <a:pt x="283445" y="19211"/>
                  </a:cubicBezTo>
                  <a:cubicBezTo>
                    <a:pt x="249737" y="-9681"/>
                    <a:pt x="142129" y="2586"/>
                    <a:pt x="100565" y="2586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orme libre 40"/>
            <p:cNvSpPr/>
            <p:nvPr/>
          </p:nvSpPr>
          <p:spPr>
            <a:xfrm>
              <a:off x="6608618" y="2060242"/>
              <a:ext cx="191238" cy="250696"/>
            </a:xfrm>
            <a:custGeom>
              <a:avLst/>
              <a:gdLst>
                <a:gd name="connsiteX0" fmla="*/ 83127 w 191238"/>
                <a:gd name="connsiteY0" fmla="*/ 1314 h 250696"/>
                <a:gd name="connsiteX1" fmla="*/ 41564 w 191238"/>
                <a:gd name="connsiteY1" fmla="*/ 9627 h 250696"/>
                <a:gd name="connsiteX2" fmla="*/ 24938 w 191238"/>
                <a:gd name="connsiteY2" fmla="*/ 59503 h 250696"/>
                <a:gd name="connsiteX3" fmla="*/ 16626 w 191238"/>
                <a:gd name="connsiteY3" fmla="*/ 84442 h 250696"/>
                <a:gd name="connsiteX4" fmla="*/ 8313 w 191238"/>
                <a:gd name="connsiteY4" fmla="*/ 109380 h 250696"/>
                <a:gd name="connsiteX5" fmla="*/ 0 w 191238"/>
                <a:gd name="connsiteY5" fmla="*/ 142631 h 250696"/>
                <a:gd name="connsiteX6" fmla="*/ 24938 w 191238"/>
                <a:gd name="connsiteY6" fmla="*/ 200820 h 250696"/>
                <a:gd name="connsiteX7" fmla="*/ 58189 w 191238"/>
                <a:gd name="connsiteY7" fmla="*/ 250696 h 250696"/>
                <a:gd name="connsiteX8" fmla="*/ 116378 w 191238"/>
                <a:gd name="connsiteY8" fmla="*/ 242383 h 250696"/>
                <a:gd name="connsiteX9" fmla="*/ 141317 w 191238"/>
                <a:gd name="connsiteY9" fmla="*/ 234071 h 250696"/>
                <a:gd name="connsiteX10" fmla="*/ 174567 w 191238"/>
                <a:gd name="connsiteY10" fmla="*/ 225758 h 250696"/>
                <a:gd name="connsiteX11" fmla="*/ 191193 w 191238"/>
                <a:gd name="connsiteY11" fmla="*/ 209133 h 250696"/>
                <a:gd name="connsiteX12" fmla="*/ 174567 w 191238"/>
                <a:gd name="connsiteY12" fmla="*/ 117693 h 250696"/>
                <a:gd name="connsiteX13" fmla="*/ 157942 w 191238"/>
                <a:gd name="connsiteY13" fmla="*/ 101067 h 250696"/>
                <a:gd name="connsiteX14" fmla="*/ 149629 w 191238"/>
                <a:gd name="connsiteY14" fmla="*/ 76129 h 250696"/>
                <a:gd name="connsiteX15" fmla="*/ 141317 w 191238"/>
                <a:gd name="connsiteY15" fmla="*/ 26253 h 250696"/>
                <a:gd name="connsiteX16" fmla="*/ 83127 w 191238"/>
                <a:gd name="connsiteY16" fmla="*/ 1314 h 25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238" h="250696">
                  <a:moveTo>
                    <a:pt x="83127" y="1314"/>
                  </a:moveTo>
                  <a:cubicBezTo>
                    <a:pt x="66502" y="-1457"/>
                    <a:pt x="51555" y="-364"/>
                    <a:pt x="41564" y="9627"/>
                  </a:cubicBezTo>
                  <a:cubicBezTo>
                    <a:pt x="29172" y="22019"/>
                    <a:pt x="30480" y="42878"/>
                    <a:pt x="24938" y="59503"/>
                  </a:cubicBezTo>
                  <a:lnTo>
                    <a:pt x="16626" y="84442"/>
                  </a:lnTo>
                  <a:cubicBezTo>
                    <a:pt x="13855" y="92755"/>
                    <a:pt x="10438" y="100879"/>
                    <a:pt x="8313" y="109380"/>
                  </a:cubicBezTo>
                  <a:lnTo>
                    <a:pt x="0" y="142631"/>
                  </a:lnTo>
                  <a:cubicBezTo>
                    <a:pt x="14212" y="213686"/>
                    <a:pt x="-4097" y="162107"/>
                    <a:pt x="24938" y="200820"/>
                  </a:cubicBezTo>
                  <a:cubicBezTo>
                    <a:pt x="36927" y="216805"/>
                    <a:pt x="58189" y="250696"/>
                    <a:pt x="58189" y="250696"/>
                  </a:cubicBezTo>
                  <a:cubicBezTo>
                    <a:pt x="77585" y="247925"/>
                    <a:pt x="97165" y="246225"/>
                    <a:pt x="116378" y="242383"/>
                  </a:cubicBezTo>
                  <a:cubicBezTo>
                    <a:pt x="124970" y="240665"/>
                    <a:pt x="132892" y="236478"/>
                    <a:pt x="141317" y="234071"/>
                  </a:cubicBezTo>
                  <a:cubicBezTo>
                    <a:pt x="152302" y="230933"/>
                    <a:pt x="163484" y="228529"/>
                    <a:pt x="174567" y="225758"/>
                  </a:cubicBezTo>
                  <a:cubicBezTo>
                    <a:pt x="180109" y="220216"/>
                    <a:pt x="190413" y="216931"/>
                    <a:pt x="191193" y="209133"/>
                  </a:cubicBezTo>
                  <a:cubicBezTo>
                    <a:pt x="191815" y="202909"/>
                    <a:pt x="186014" y="136771"/>
                    <a:pt x="174567" y="117693"/>
                  </a:cubicBezTo>
                  <a:cubicBezTo>
                    <a:pt x="170535" y="110973"/>
                    <a:pt x="163484" y="106609"/>
                    <a:pt x="157942" y="101067"/>
                  </a:cubicBezTo>
                  <a:cubicBezTo>
                    <a:pt x="155171" y="92754"/>
                    <a:pt x="151530" y="84683"/>
                    <a:pt x="149629" y="76129"/>
                  </a:cubicBezTo>
                  <a:cubicBezTo>
                    <a:pt x="145973" y="59676"/>
                    <a:pt x="153235" y="38171"/>
                    <a:pt x="141317" y="26253"/>
                  </a:cubicBezTo>
                  <a:cubicBezTo>
                    <a:pt x="131520" y="16456"/>
                    <a:pt x="99752" y="4085"/>
                    <a:pt x="83127" y="1314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Ellipse 41"/>
          <p:cNvSpPr/>
          <p:nvPr/>
        </p:nvSpPr>
        <p:spPr>
          <a:xfrm>
            <a:off x="3915160" y="3037119"/>
            <a:ext cx="1080000" cy="1080000"/>
          </a:xfrm>
          <a:prstGeom prst="ellipse">
            <a:avLst/>
          </a:prstGeom>
          <a:solidFill>
            <a:srgbClr val="94623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Étoile à 5 branches 42"/>
          <p:cNvSpPr/>
          <p:nvPr/>
        </p:nvSpPr>
        <p:spPr>
          <a:xfrm>
            <a:off x="4238268" y="3221103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Étoile à 5 branches 43"/>
          <p:cNvSpPr/>
          <p:nvPr/>
        </p:nvSpPr>
        <p:spPr>
          <a:xfrm>
            <a:off x="4455160" y="3888521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Étoile à 5 branches 44"/>
          <p:cNvSpPr/>
          <p:nvPr/>
        </p:nvSpPr>
        <p:spPr>
          <a:xfrm>
            <a:off x="4069114" y="3535881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Étoile à 5 branches 45"/>
          <p:cNvSpPr/>
          <p:nvPr/>
        </p:nvSpPr>
        <p:spPr>
          <a:xfrm>
            <a:off x="4442200" y="3480399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Étoile à 5 branches 46"/>
          <p:cNvSpPr/>
          <p:nvPr/>
        </p:nvSpPr>
        <p:spPr>
          <a:xfrm>
            <a:off x="4535630" y="3188200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Étoile à 5 branches 47"/>
          <p:cNvSpPr/>
          <p:nvPr/>
        </p:nvSpPr>
        <p:spPr>
          <a:xfrm>
            <a:off x="4709486" y="3726878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Étoile à 5 branches 48"/>
          <p:cNvSpPr/>
          <p:nvPr/>
        </p:nvSpPr>
        <p:spPr>
          <a:xfrm>
            <a:off x="4238268" y="3797081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Étoile à 5 branches 49"/>
          <p:cNvSpPr/>
          <p:nvPr/>
        </p:nvSpPr>
        <p:spPr>
          <a:xfrm>
            <a:off x="4815309" y="3351616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Étoile à 5 branches 50"/>
          <p:cNvSpPr/>
          <p:nvPr/>
        </p:nvSpPr>
        <p:spPr>
          <a:xfrm>
            <a:off x="4365019" y="3343713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Étoile à 5 branches 51"/>
          <p:cNvSpPr/>
          <p:nvPr/>
        </p:nvSpPr>
        <p:spPr>
          <a:xfrm>
            <a:off x="4628784" y="3851765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Étoile à 5 branches 52"/>
          <p:cNvSpPr/>
          <p:nvPr/>
        </p:nvSpPr>
        <p:spPr>
          <a:xfrm>
            <a:off x="4271865" y="3631022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Étoile à 5 branches 53"/>
          <p:cNvSpPr/>
          <p:nvPr/>
        </p:nvSpPr>
        <p:spPr>
          <a:xfrm>
            <a:off x="4734607" y="3476503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Étoile à 5 branches 54"/>
          <p:cNvSpPr/>
          <p:nvPr/>
        </p:nvSpPr>
        <p:spPr>
          <a:xfrm>
            <a:off x="4580332" y="3565991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Étoile à 5 branches 55"/>
          <p:cNvSpPr/>
          <p:nvPr/>
        </p:nvSpPr>
        <p:spPr>
          <a:xfrm>
            <a:off x="4499630" y="3690878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Étoile à 5 branches 56"/>
          <p:cNvSpPr/>
          <p:nvPr/>
        </p:nvSpPr>
        <p:spPr>
          <a:xfrm>
            <a:off x="4243884" y="3369616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Étoile à 5 branches 57"/>
          <p:cNvSpPr/>
          <p:nvPr/>
        </p:nvSpPr>
        <p:spPr>
          <a:xfrm>
            <a:off x="4163182" y="3494503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Étoile à 5 branches 58"/>
          <p:cNvSpPr/>
          <p:nvPr/>
        </p:nvSpPr>
        <p:spPr>
          <a:xfrm>
            <a:off x="4673486" y="3239939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Étoile à 5 branches 59"/>
          <p:cNvSpPr/>
          <p:nvPr/>
        </p:nvSpPr>
        <p:spPr>
          <a:xfrm>
            <a:off x="4592784" y="3364826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Étoile à 5 branches 60"/>
          <p:cNvSpPr/>
          <p:nvPr/>
        </p:nvSpPr>
        <p:spPr>
          <a:xfrm>
            <a:off x="4888958" y="3587965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Étoile à 5 branches 61"/>
          <p:cNvSpPr/>
          <p:nvPr/>
        </p:nvSpPr>
        <p:spPr>
          <a:xfrm>
            <a:off x="4808256" y="3712852"/>
            <a:ext cx="36000" cy="36000"/>
          </a:xfrm>
          <a:prstGeom prst="star5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Connecteur droit 62"/>
          <p:cNvCxnSpPr/>
          <p:nvPr/>
        </p:nvCxnSpPr>
        <p:spPr>
          <a:xfrm>
            <a:off x="2215517" y="3079959"/>
            <a:ext cx="0" cy="108000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èche droite 4"/>
          <p:cNvSpPr/>
          <p:nvPr/>
        </p:nvSpPr>
        <p:spPr>
          <a:xfrm>
            <a:off x="5719284" y="3376625"/>
            <a:ext cx="913745" cy="547896"/>
          </a:xfrm>
          <a:prstGeom prst="rightArrow">
            <a:avLst/>
          </a:prstGeom>
          <a:solidFill>
            <a:srgbClr val="1E5646"/>
          </a:solidFill>
          <a:ln>
            <a:solidFill>
              <a:srgbClr val="1E5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Connecteur droit 63"/>
          <p:cNvCxnSpPr/>
          <p:nvPr/>
        </p:nvCxnSpPr>
        <p:spPr>
          <a:xfrm>
            <a:off x="3701417" y="3061991"/>
            <a:ext cx="0" cy="108000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7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32</a:t>
            </a:fld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1052701" y="1378522"/>
            <a:ext cx="6605399" cy="3071919"/>
            <a:chOff x="0" y="0"/>
            <a:chExt cx="5713095" cy="2305050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23870" cy="226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25" y="0"/>
              <a:ext cx="3074670" cy="2305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Image 2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67" y="1378522"/>
            <a:ext cx="3865585" cy="302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avec coins arrondis du même côté 23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24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69C21E08-C5A6-464B-995B-4163AF0DA717}"/>
              </a:ext>
            </a:extLst>
          </p:cNvPr>
          <p:cNvSpPr txBox="1">
            <a:spLocks/>
          </p:cNvSpPr>
          <p:nvPr/>
        </p:nvSpPr>
        <p:spPr>
          <a:xfrm>
            <a:off x="374207" y="761385"/>
            <a:ext cx="11531600" cy="714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rgbClr val="1A4167"/>
                </a:solidFill>
              </a:rPr>
              <a:t>Méthode </a:t>
            </a:r>
            <a:r>
              <a:rPr lang="fr-FR" sz="3600" dirty="0" err="1" smtClean="0">
                <a:solidFill>
                  <a:srgbClr val="1A4167"/>
                </a:solidFill>
              </a:rPr>
              <a:t>Cusum</a:t>
            </a:r>
            <a:r>
              <a:rPr lang="fr-FR" sz="3600" dirty="0" smtClean="0">
                <a:solidFill>
                  <a:srgbClr val="1A4167"/>
                </a:solidFill>
              </a:rPr>
              <a:t>: point d’inflexion et </a:t>
            </a:r>
            <a:r>
              <a:rPr lang="fr-FR" sz="3600" dirty="0" err="1" smtClean="0">
                <a:solidFill>
                  <a:srgbClr val="1A4167"/>
                </a:solidFill>
              </a:rPr>
              <a:t>Feff</a:t>
            </a:r>
            <a:endParaRPr lang="fr-FR" sz="3600" dirty="0">
              <a:solidFill>
                <a:srgbClr val="1A4167"/>
              </a:solidFill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3324790" y="301840"/>
            <a:ext cx="2339139" cy="307764"/>
          </a:xfrm>
          <a:prstGeom prst="roundRect">
            <a:avLst/>
          </a:prstGeom>
          <a:solidFill>
            <a:srgbClr val="39A18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Distribution - Pépite</a:t>
            </a:r>
            <a:endParaRPr lang="en-GB" sz="1600" dirty="0"/>
          </a:p>
        </p:txBody>
      </p:sp>
      <p:sp>
        <p:nvSpPr>
          <p:cNvPr id="36" name="ZoneTexte 3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7" name="Rectangle avec coins rognés en diagonale 36"/>
          <p:cNvSpPr/>
          <p:nvPr/>
        </p:nvSpPr>
        <p:spPr>
          <a:xfrm>
            <a:off x="2077569" y="4939561"/>
            <a:ext cx="7606171" cy="1101923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Permet de définir un maximum pour le cluster « pépites »</a:t>
            </a:r>
          </a:p>
          <a:p>
            <a:r>
              <a:rPr lang="fr-FR" dirty="0" smtClean="0">
                <a:solidFill>
                  <a:srgbClr val="1A4167"/>
                </a:solidFill>
              </a:rPr>
              <a:t>Permet une meilleure sélectivité et discrimination des spectres d’émission de fluorescence</a:t>
            </a:r>
            <a:endParaRPr lang="fr-FR" dirty="0">
              <a:solidFill>
                <a:srgbClr val="1A4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4</a:t>
            </a:fld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521785" y="5731150"/>
            <a:ext cx="10515600" cy="532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400" dirty="0">
              <a:solidFill>
                <a:srgbClr val="1A4167"/>
              </a:solidFill>
            </a:endParaRPr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>
          <a:xfrm>
            <a:off x="838199" y="1148378"/>
            <a:ext cx="10081823" cy="566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200" dirty="0" smtClean="0">
              <a:solidFill>
                <a:srgbClr val="1A4167"/>
              </a:solidFill>
            </a:endParaRPr>
          </a:p>
        </p:txBody>
      </p:sp>
      <p:sp>
        <p:nvSpPr>
          <p:cNvPr id="41" name="Rectangle avec coins arrondis du même côté 40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Connecteur droit 41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7" name="Connecteur droit 46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93033" y="382853"/>
            <a:ext cx="2804931" cy="316982"/>
          </a:xfrm>
          <a:prstGeom prst="roundRect">
            <a:avLst/>
          </a:prstGeom>
          <a:solidFill>
            <a:srgbClr val="A6DECE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Matrice Naturelle &amp; Polluants</a:t>
            </a:r>
            <a:endParaRPr lang="en-GB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64" y="1880659"/>
            <a:ext cx="1751895" cy="109372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726378" y="1207769"/>
            <a:ext cx="543593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 smtClean="0">
                <a:solidFill>
                  <a:srgbClr val="1A4167"/>
                </a:solidFill>
              </a:rPr>
              <a:t>Polluants</a:t>
            </a:r>
            <a:r>
              <a:rPr lang="fr-FR" sz="2400" dirty="0" smtClean="0">
                <a:solidFill>
                  <a:srgbClr val="1A4167"/>
                </a:solidFill>
              </a:rPr>
              <a:t>: HAP (Hydrocarbures Aromatiques Polycycliques)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 smtClean="0">
                <a:solidFill>
                  <a:srgbClr val="1A4167"/>
                </a:solidFill>
              </a:rPr>
              <a:t>Matrice naturelle solide des sols</a:t>
            </a:r>
          </a:p>
          <a:p>
            <a:pPr marL="800100" lvl="1" indent="-342900">
              <a:buFontTx/>
              <a:buChar char="-"/>
            </a:pPr>
            <a:r>
              <a:rPr lang="fr-FR" sz="2400" dirty="0" smtClean="0">
                <a:solidFill>
                  <a:srgbClr val="1A4167"/>
                </a:solidFill>
              </a:rPr>
              <a:t>Complexe (constituants variés (minéraux, MO, H2O))</a:t>
            </a:r>
          </a:p>
          <a:p>
            <a:pPr marL="342900" indent="-342900">
              <a:buFontTx/>
              <a:buChar char="-"/>
            </a:pPr>
            <a:endParaRPr lang="fr-FR" sz="2400" dirty="0" smtClean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1A4167"/>
                </a:solidFill>
              </a:rPr>
              <a:t>≠ Matrice </a:t>
            </a:r>
            <a:r>
              <a:rPr lang="fr-FR" sz="2400" dirty="0" smtClean="0">
                <a:solidFill>
                  <a:srgbClr val="1A4167"/>
                </a:solidFill>
              </a:rPr>
              <a:t>de constitution contrôlée où </a:t>
            </a:r>
            <a:r>
              <a:rPr lang="fr-FR" sz="2400" dirty="0">
                <a:solidFill>
                  <a:srgbClr val="1A4167"/>
                </a:solidFill>
              </a:rPr>
              <a:t>les modèles chimiométriques simples </a:t>
            </a:r>
            <a:r>
              <a:rPr lang="fr-FR" sz="2400" dirty="0" smtClean="0">
                <a:solidFill>
                  <a:srgbClr val="1A4167"/>
                </a:solidFill>
              </a:rPr>
              <a:t>fonctionnent </a:t>
            </a:r>
            <a:r>
              <a:rPr lang="fr-FR" sz="2000" i="1" dirty="0" smtClean="0">
                <a:solidFill>
                  <a:srgbClr val="1A4167"/>
                </a:solidFill>
              </a:rPr>
              <a:t>(Lee, 2004 &amp; </a:t>
            </a:r>
            <a:r>
              <a:rPr lang="fr-FR" sz="2000" i="1" dirty="0" err="1" smtClean="0">
                <a:solidFill>
                  <a:srgbClr val="1A4167"/>
                </a:solidFill>
              </a:rPr>
              <a:t>Qazi</a:t>
            </a:r>
            <a:r>
              <a:rPr lang="fr-FR" sz="2000" i="1" dirty="0" smtClean="0">
                <a:solidFill>
                  <a:srgbClr val="1A4167"/>
                </a:solidFill>
              </a:rPr>
              <a:t>, 2020)</a:t>
            </a:r>
            <a:endParaRPr lang="fr-FR" sz="2000" i="1" dirty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rgbClr val="1A4167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5" y="1935975"/>
            <a:ext cx="4070559" cy="353713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56736" y="1620292"/>
            <a:ext cx="790424" cy="79042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70486" y="982151"/>
            <a:ext cx="790424" cy="7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5</a:t>
            </a:fld>
            <a:endParaRPr lang="fr-FR"/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838200" y="1024153"/>
            <a:ext cx="10515600" cy="679904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1A4167"/>
                </a:solidFill>
              </a:rPr>
              <a:t>Synthèse bibliographique de l’émission de fluorescence des HAP (excitation: 266 &amp; 355 nm)</a:t>
            </a:r>
            <a:endParaRPr lang="fr-FR" dirty="0">
              <a:solidFill>
                <a:srgbClr val="1A4167"/>
              </a:solidFill>
              <a:latin typeface="+mn-lt"/>
            </a:endParaRPr>
          </a:p>
        </p:txBody>
      </p:sp>
      <p:pic>
        <p:nvPicPr>
          <p:cNvPr id="21" name="Espace réservé du contenu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7" y="2815067"/>
            <a:ext cx="5512118" cy="2465887"/>
          </a:xfrm>
          <a:prstGeom prst="rect">
            <a:avLst/>
          </a:prstGeom>
        </p:spPr>
      </p:pic>
      <p:sp>
        <p:nvSpPr>
          <p:cNvPr id="22" name="Rectangle avec coins rognés en diagonale 21"/>
          <p:cNvSpPr/>
          <p:nvPr/>
        </p:nvSpPr>
        <p:spPr>
          <a:xfrm>
            <a:off x="553227" y="5633986"/>
            <a:ext cx="9733773" cy="771346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Sélection de variables supervisée</a:t>
            </a: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Sélection de filtres pour la tête de détection du prototype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3227" y="2067732"/>
            <a:ext cx="8672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A4167"/>
                </a:solidFill>
              </a:rPr>
              <a:t>266 nm: </a:t>
            </a:r>
            <a:r>
              <a:rPr lang="fr-FR" dirty="0">
                <a:solidFill>
                  <a:srgbClr val="1A4167"/>
                </a:solidFill>
              </a:rPr>
              <a:t>330, 350, 380, 390, 400, 430, 450, 480, 500, 540 (10 bandes)</a:t>
            </a:r>
            <a:endParaRPr lang="fr-FR" dirty="0" smtClean="0">
              <a:solidFill>
                <a:srgbClr val="1A4167"/>
              </a:solidFill>
            </a:endParaRPr>
          </a:p>
          <a:p>
            <a:r>
              <a:rPr lang="fr-FR" dirty="0" smtClean="0">
                <a:solidFill>
                  <a:srgbClr val="1A4167"/>
                </a:solidFill>
              </a:rPr>
              <a:t>355 nm: </a:t>
            </a:r>
            <a:r>
              <a:rPr lang="fr-FR" dirty="0">
                <a:solidFill>
                  <a:srgbClr val="1A4167"/>
                </a:solidFill>
              </a:rPr>
              <a:t>375, 400, 430, 450, 480, 500, 540 (7 bandes)</a:t>
            </a:r>
            <a:endParaRPr lang="fr-FR" dirty="0" smtClean="0">
              <a:solidFill>
                <a:srgbClr val="1A4167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80" y="2815067"/>
            <a:ext cx="5525628" cy="2459145"/>
          </a:xfrm>
          <a:prstGeom prst="rect">
            <a:avLst/>
          </a:prstGeom>
        </p:spPr>
      </p:pic>
      <p:sp>
        <p:nvSpPr>
          <p:cNvPr id="30" name="Rectangle avec coins arrondis du même côté 29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35" name="ZoneTexte 34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36" name="Connecteur droit 35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3096538" y="334664"/>
            <a:ext cx="2808231" cy="307763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Sélection de Variables 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447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6</a:t>
            </a:fld>
            <a:endParaRPr lang="fr-FR"/>
          </a:p>
        </p:txBody>
      </p:sp>
      <p:sp>
        <p:nvSpPr>
          <p:cNvPr id="35" name="Rectangle avec coins arrondis du même côté 3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3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59592" y="342554"/>
            <a:ext cx="2924838" cy="459999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Échantillonnage &amp; Instrumentation</a:t>
            </a: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4" y="1254840"/>
            <a:ext cx="2812892" cy="210828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15" y="1254841"/>
            <a:ext cx="4491069" cy="2058406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3343" y="1876974"/>
            <a:ext cx="2844038" cy="159977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1933" y="2025100"/>
            <a:ext cx="2844038" cy="1303518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sp>
        <p:nvSpPr>
          <p:cNvPr id="54" name="Rectangle avec coins rognés en diagonale 53"/>
          <p:cNvSpPr/>
          <p:nvPr/>
        </p:nvSpPr>
        <p:spPr>
          <a:xfrm>
            <a:off x="576185" y="4029912"/>
            <a:ext cx="3695867" cy="1763078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Peu de traitement de l’échantillon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Prototype de terrain en développement</a:t>
            </a:r>
            <a:endParaRPr lang="fr-FR" dirty="0">
              <a:solidFill>
                <a:srgbClr val="1A4167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FA3222F4-30CF-4E90-AD3D-BFDDBF0750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9" t="-509" r="519" b="423"/>
          <a:stretch/>
        </p:blipFill>
        <p:spPr>
          <a:xfrm rot="5400000">
            <a:off x="5679961" y="3970838"/>
            <a:ext cx="2537846" cy="2770321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1" y="3386028"/>
            <a:ext cx="2631445" cy="687116"/>
          </a:xfrm>
          <a:prstGeom prst="rect">
            <a:avLst/>
          </a:prstGeom>
        </p:spPr>
      </p:pic>
      <p:cxnSp>
        <p:nvCxnSpPr>
          <p:cNvPr id="57" name="Connecteur en arc 56"/>
          <p:cNvCxnSpPr>
            <a:stCxn id="55" idx="0"/>
          </p:cNvCxnSpPr>
          <p:nvPr/>
        </p:nvCxnSpPr>
        <p:spPr>
          <a:xfrm flipV="1">
            <a:off x="8334045" y="4098879"/>
            <a:ext cx="2541317" cy="1257120"/>
          </a:xfrm>
          <a:prstGeom prst="curvedConnector2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7</a:t>
            </a:fld>
            <a:endParaRPr lang="fr-FR"/>
          </a:p>
        </p:txBody>
      </p:sp>
      <p:sp>
        <p:nvSpPr>
          <p:cNvPr id="35" name="Rectangle avec coins arrondis du même côté 3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3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59592" y="342554"/>
            <a:ext cx="2924838" cy="459999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Échantillonnage &amp; Instrumentation</a:t>
            </a: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4" y="1254840"/>
            <a:ext cx="2812892" cy="210828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15" y="1254841"/>
            <a:ext cx="4491069" cy="2058406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3343" y="1876974"/>
            <a:ext cx="2844038" cy="159977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1933" y="2025100"/>
            <a:ext cx="2844038" cy="1303518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sp>
        <p:nvSpPr>
          <p:cNvPr id="24" name="Rectangle avec coins rognés en diagonale 23"/>
          <p:cNvSpPr/>
          <p:nvPr/>
        </p:nvSpPr>
        <p:spPr>
          <a:xfrm>
            <a:off x="576185" y="4029912"/>
            <a:ext cx="3695867" cy="1763078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Peu de traitement de l’échantillon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Prototype de terrain en développement</a:t>
            </a:r>
            <a:endParaRPr lang="fr-FR" dirty="0">
              <a:solidFill>
                <a:srgbClr val="1A4167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A3222F4-30CF-4E90-AD3D-BFDDBF0750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9" t="-509" r="519" b="423"/>
          <a:stretch/>
        </p:blipFill>
        <p:spPr>
          <a:xfrm rot="5400000">
            <a:off x="5679961" y="3970838"/>
            <a:ext cx="2537846" cy="277032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1" y="3386028"/>
            <a:ext cx="2631445" cy="687116"/>
          </a:xfrm>
          <a:prstGeom prst="rect">
            <a:avLst/>
          </a:prstGeom>
        </p:spPr>
      </p:pic>
      <p:cxnSp>
        <p:nvCxnSpPr>
          <p:cNvPr id="27" name="Connecteur en arc 26"/>
          <p:cNvCxnSpPr>
            <a:stCxn id="25" idx="0"/>
          </p:cNvCxnSpPr>
          <p:nvPr/>
        </p:nvCxnSpPr>
        <p:spPr>
          <a:xfrm flipV="1">
            <a:off x="8334045" y="4098879"/>
            <a:ext cx="2541317" cy="1257120"/>
          </a:xfrm>
          <a:prstGeom prst="curvedConnector2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7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8</a:t>
            </a:fld>
            <a:endParaRPr lang="fr-FR"/>
          </a:p>
        </p:txBody>
      </p:sp>
      <p:sp>
        <p:nvSpPr>
          <p:cNvPr id="32" name="Rectangle avec coins rognés en diagonale 31"/>
          <p:cNvSpPr/>
          <p:nvPr/>
        </p:nvSpPr>
        <p:spPr>
          <a:xfrm>
            <a:off x="576185" y="4029912"/>
            <a:ext cx="3695867" cy="1763078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Peu de traitement de l’échantillon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Prototype de terrain en développement</a:t>
            </a:r>
            <a:endParaRPr lang="fr-FR" dirty="0">
              <a:solidFill>
                <a:srgbClr val="1A4167"/>
              </a:solidFill>
            </a:endParaRPr>
          </a:p>
        </p:txBody>
      </p:sp>
      <p:sp>
        <p:nvSpPr>
          <p:cNvPr id="35" name="Rectangle avec coins arrondis du même côté 3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3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A3222F4-30CF-4E90-AD3D-BFDDBF0750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9" t="-509" r="519" b="423"/>
          <a:stretch/>
        </p:blipFill>
        <p:spPr>
          <a:xfrm rot="5400000">
            <a:off x="5679961" y="3970838"/>
            <a:ext cx="2537846" cy="277032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1" y="3386028"/>
            <a:ext cx="2631445" cy="687116"/>
          </a:xfrm>
          <a:prstGeom prst="rect">
            <a:avLst/>
          </a:prstGeom>
        </p:spPr>
      </p:pic>
      <p:sp>
        <p:nvSpPr>
          <p:cNvPr id="34" name="Rectangle à coins arrondis 33"/>
          <p:cNvSpPr/>
          <p:nvPr/>
        </p:nvSpPr>
        <p:spPr>
          <a:xfrm>
            <a:off x="3059592" y="342554"/>
            <a:ext cx="2924838" cy="459999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Échantillonnage &amp; Instrumentation</a:t>
            </a: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4" y="1254840"/>
            <a:ext cx="2812892" cy="210828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15" y="1254841"/>
            <a:ext cx="4491069" cy="2058406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3343" y="1876974"/>
            <a:ext cx="2844038" cy="159977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1933" y="2025100"/>
            <a:ext cx="2844038" cy="1303518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cxnSp>
        <p:nvCxnSpPr>
          <p:cNvPr id="7" name="Connecteur en arc 6"/>
          <p:cNvCxnSpPr>
            <a:stCxn id="33" idx="0"/>
            <a:endCxn id="52" idx="3"/>
          </p:cNvCxnSpPr>
          <p:nvPr/>
        </p:nvCxnSpPr>
        <p:spPr>
          <a:xfrm flipV="1">
            <a:off x="8334045" y="4098879"/>
            <a:ext cx="2541317" cy="1257120"/>
          </a:xfrm>
          <a:prstGeom prst="curvedConnector2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1E0C-3FCD-4E34-947B-1EF5E7A400C3}" type="datetime1">
              <a:rPr lang="fr-FR" smtClean="0"/>
              <a:t>04/07/2022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0ED2-3BC5-4D42-8F39-8E662B694D40}" type="slidenum">
              <a:rPr lang="fr-FR" smtClean="0"/>
              <a:t>9</a:t>
            </a:fld>
            <a:endParaRPr lang="fr-FR"/>
          </a:p>
        </p:txBody>
      </p:sp>
      <p:sp>
        <p:nvSpPr>
          <p:cNvPr id="35" name="Rectangle avec coins arrondis du même côté 34"/>
          <p:cNvSpPr/>
          <p:nvPr/>
        </p:nvSpPr>
        <p:spPr>
          <a:xfrm flipV="1">
            <a:off x="0" y="0"/>
            <a:ext cx="12192000" cy="481013"/>
          </a:xfrm>
          <a:prstGeom prst="round2SameRect">
            <a:avLst/>
          </a:prstGeom>
          <a:noFill/>
          <a:ln>
            <a:solidFill>
              <a:srgbClr val="467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35"/>
          <p:cNvCxnSpPr/>
          <p:nvPr/>
        </p:nvCxnSpPr>
        <p:spPr>
          <a:xfrm>
            <a:off x="3016877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5607" y="68317"/>
            <a:ext cx="27523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Problématique et Contexte</a:t>
            </a:r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084569" y="68316"/>
            <a:ext cx="27174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smtClean="0"/>
              <a:t>Stratégie Méthodologique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703388" y="68316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Conclusion</a:t>
            </a:r>
            <a:endParaRPr lang="fr-FR" sz="1600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5984429" y="0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430826" y="-2962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0132626" y="-2963"/>
            <a:ext cx="0" cy="481013"/>
          </a:xfrm>
          <a:prstGeom prst="line">
            <a:avLst/>
          </a:prstGeom>
          <a:ln w="19050">
            <a:solidFill>
              <a:srgbClr val="467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0522907" y="68316"/>
            <a:ext cx="1278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smtClean="0"/>
              <a:t>Perspectives</a:t>
            </a:r>
            <a:endParaRPr lang="fr-FR" sz="1600" dirty="0"/>
          </a:p>
        </p:txBody>
      </p:sp>
      <p:sp>
        <p:nvSpPr>
          <p:cNvPr id="46" name="ZoneTexte 45"/>
          <p:cNvSpPr txBox="1"/>
          <p:nvPr/>
        </p:nvSpPr>
        <p:spPr>
          <a:xfrm>
            <a:off x="6053909" y="68316"/>
            <a:ext cx="2093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 err="1" smtClean="0"/>
              <a:t>Récap</a:t>
            </a:r>
            <a:r>
              <a:rPr lang="fr-FR" sz="1600" dirty="0" smtClean="0"/>
              <a:t>. des résultats</a:t>
            </a:r>
            <a:endParaRPr lang="fr-FR" sz="16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59592" y="342554"/>
            <a:ext cx="2924838" cy="459999"/>
          </a:xfrm>
          <a:prstGeom prst="roundRect">
            <a:avLst/>
          </a:prstGeom>
          <a:solidFill>
            <a:srgbClr val="71CDB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Échantillonnage &amp; Instrumentation</a:t>
            </a: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4" y="1254840"/>
            <a:ext cx="2812892" cy="210828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15" y="1254841"/>
            <a:ext cx="4491069" cy="2058406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3343" y="1876974"/>
            <a:ext cx="2844038" cy="1599772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1933" y="2025100"/>
            <a:ext cx="2844038" cy="1303518"/>
          </a:xfrm>
          <a:prstGeom prst="rect">
            <a:avLst/>
          </a:prstGeom>
          <a:ln w="28575">
            <a:solidFill>
              <a:srgbClr val="008080"/>
            </a:solidFill>
          </a:ln>
        </p:spPr>
      </p:pic>
      <p:sp>
        <p:nvSpPr>
          <p:cNvPr id="25" name="Rectangle avec coins rognés en diagonale 24"/>
          <p:cNvSpPr/>
          <p:nvPr/>
        </p:nvSpPr>
        <p:spPr>
          <a:xfrm>
            <a:off x="576185" y="4029912"/>
            <a:ext cx="3695867" cy="1763078"/>
          </a:xfrm>
          <a:prstGeom prst="snip2Diag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Peu de traitement de l’échantillon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1A4167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smtClean="0">
                <a:solidFill>
                  <a:srgbClr val="1A4167"/>
                </a:solidFill>
              </a:rPr>
              <a:t>Prototype de terrain en développement</a:t>
            </a:r>
            <a:endParaRPr lang="fr-FR" dirty="0">
              <a:solidFill>
                <a:srgbClr val="1A4167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A3222F4-30CF-4E90-AD3D-BFDDBF0750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9" t="-509" r="519" b="423"/>
          <a:stretch/>
        </p:blipFill>
        <p:spPr>
          <a:xfrm rot="5400000">
            <a:off x="5679961" y="3970838"/>
            <a:ext cx="2537846" cy="277032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1" y="3386028"/>
            <a:ext cx="2631445" cy="687116"/>
          </a:xfrm>
          <a:prstGeom prst="rect">
            <a:avLst/>
          </a:prstGeom>
        </p:spPr>
      </p:pic>
      <p:cxnSp>
        <p:nvCxnSpPr>
          <p:cNvPr id="28" name="Connecteur en arc 27"/>
          <p:cNvCxnSpPr>
            <a:stCxn id="26" idx="0"/>
          </p:cNvCxnSpPr>
          <p:nvPr/>
        </p:nvCxnSpPr>
        <p:spPr>
          <a:xfrm flipV="1">
            <a:off x="8334045" y="4098879"/>
            <a:ext cx="2541317" cy="1257120"/>
          </a:xfrm>
          <a:prstGeom prst="curvedConnector2">
            <a:avLst/>
          </a:prstGeom>
          <a:ln w="76200">
            <a:solidFill>
              <a:srgbClr val="1E5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2">
  <a:themeElements>
    <a:clrScheme name="Personnalisé 1">
      <a:dk1>
        <a:srgbClr val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2" id="{68D384E7-D95B-4AAD-9B5F-2510011D9056}" vid="{5EBE7ECA-FAA5-4D9A-B2D7-0854AD130A6A}"/>
    </a:ext>
  </a:extLst>
</a:theme>
</file>

<file path=ppt/theme/theme10.xml><?xml version="1.0" encoding="utf-8"?>
<a:theme xmlns:a="http://schemas.openxmlformats.org/drawingml/2006/main" name="7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2">
  <a:themeElements>
    <a:clrScheme name="Personnalisé 1">
      <a:dk1>
        <a:srgbClr val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2" id="{D9F297DB-D4DD-443B-BD64-D0811F33536A}" vid="{782C6BF0-6557-4093-A492-87A9BD84B345}"/>
    </a:ext>
  </a:extLst>
</a:theme>
</file>

<file path=ppt/theme/theme8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Thème2</Template>
  <TotalTime>7479</TotalTime>
  <Words>3618</Words>
  <Application>Microsoft Office PowerPoint</Application>
  <PresentationFormat>Grand écran</PresentationFormat>
  <Paragraphs>619</Paragraphs>
  <Slides>32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32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Gotham</vt:lpstr>
      <vt:lpstr>Verdana</vt:lpstr>
      <vt:lpstr>Thème2</vt:lpstr>
      <vt:lpstr>Conception personnalisée</vt:lpstr>
      <vt:lpstr>3_Conception personnalisée</vt:lpstr>
      <vt:lpstr>4_Conception personnalisée</vt:lpstr>
      <vt:lpstr>2_Conception personnalisée</vt:lpstr>
      <vt:lpstr>1_Conception personnalisée</vt:lpstr>
      <vt:lpstr>Thème2</vt:lpstr>
      <vt:lpstr>5_Conception personnalisée</vt:lpstr>
      <vt:lpstr>6_Conception personnalisée</vt:lpstr>
      <vt:lpstr>7_Conception personnalisée</vt:lpstr>
      <vt:lpstr>8_Conception personnalisée</vt:lpstr>
      <vt:lpstr>9_Conception personnalisée</vt:lpstr>
      <vt:lpstr>  Rapid Identification of petroleum contaminated soil using LIF spectroscopy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Tanguy Wallet</dc:creator>
  <cp:lastModifiedBy>Tanguy Wallet</cp:lastModifiedBy>
  <cp:revision>224</cp:revision>
  <dcterms:created xsi:type="dcterms:W3CDTF">2021-11-22T15:58:28Z</dcterms:created>
  <dcterms:modified xsi:type="dcterms:W3CDTF">2022-07-04T06:48:34Z</dcterms:modified>
</cp:coreProperties>
</file>